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28"/>
  </p:notesMasterIdLst>
  <p:sldIdLst>
    <p:sldId id="256" r:id="rId5"/>
    <p:sldId id="257" r:id="rId6"/>
    <p:sldId id="258" r:id="rId7"/>
    <p:sldId id="283" r:id="rId8"/>
    <p:sldId id="290" r:id="rId9"/>
    <p:sldId id="291" r:id="rId10"/>
    <p:sldId id="292" r:id="rId11"/>
    <p:sldId id="289" r:id="rId12"/>
    <p:sldId id="294" r:id="rId13"/>
    <p:sldId id="293" r:id="rId14"/>
    <p:sldId id="295" r:id="rId15"/>
    <p:sldId id="296" r:id="rId16"/>
    <p:sldId id="284" r:id="rId17"/>
    <p:sldId id="287" r:id="rId18"/>
    <p:sldId id="288" r:id="rId19"/>
    <p:sldId id="271" r:id="rId20"/>
    <p:sldId id="277" r:id="rId21"/>
    <p:sldId id="279" r:id="rId22"/>
    <p:sldId id="280" r:id="rId23"/>
    <p:sldId id="285" r:id="rId24"/>
    <p:sldId id="286" r:id="rId25"/>
    <p:sldId id="281" r:id="rId26"/>
    <p:sldId id="274" r:id="rId27"/>
  </p:sldIdLst>
  <p:sldSz cx="9144000" cy="6858000" type="screen4x3"/>
  <p:notesSz cx="6797675" cy="99282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rhat" initials="F" lastIdx="1" clrIdx="0">
    <p:extLst>
      <p:ext uri="{19B8F6BF-5375-455C-9EA6-DF929625EA0E}">
        <p15:presenceInfo xmlns:p15="http://schemas.microsoft.com/office/powerpoint/2012/main" userId="Ferha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64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8T14:12:52.926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923" y="0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/>
          <a:lstStyle>
            <a:lvl1pPr algn="r">
              <a:defRPr sz="1100"/>
            </a:lvl1pPr>
          </a:lstStyle>
          <a:p>
            <a:fld id="{489F255C-F5D1-46EB-92F9-A5A45AE5DA4A}" type="datetimeFigureOut">
              <a:rPr lang="de-DE" smtClean="0"/>
              <a:t>14.01.2019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3796" tIns="41898" rIns="83796" bIns="4189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82" y="4777636"/>
            <a:ext cx="5438711" cy="3909377"/>
          </a:xfrm>
          <a:prstGeom prst="rect">
            <a:avLst/>
          </a:prstGeom>
        </p:spPr>
        <p:txBody>
          <a:bodyPr vert="horz" lIns="83796" tIns="41898" rIns="83796" bIns="41898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972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 anchor="b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923" y="9429972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 anchor="b"/>
          <a:lstStyle>
            <a:lvl1pPr algn="r">
              <a:defRPr sz="1100"/>
            </a:lvl1pPr>
          </a:lstStyle>
          <a:p>
            <a:fld id="{2EA9C036-1903-4486-8185-6C7697FC4E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88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Digit-</a:t>
            </a:r>
            <a:r>
              <a:rPr lang="de-DE" dirty="0" err="1" smtClean="0"/>
              <a:t>Cat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understand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e-book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content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12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171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Tafel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saving</a:t>
            </a:r>
            <a:r>
              <a:rPr lang="de-DE" baseline="0" dirty="0" smtClean="0"/>
              <a:t> time, </a:t>
            </a:r>
            <a:r>
              <a:rPr lang="de-DE" baseline="0" dirty="0" err="1" smtClean="0"/>
              <a:t>location</a:t>
            </a:r>
            <a:r>
              <a:rPr lang="de-DE" baseline="0" dirty="0" smtClean="0"/>
              <a:t>-independent </a:t>
            </a:r>
            <a:r>
              <a:rPr lang="de-DE" baseline="0" dirty="0" err="1" smtClean="0"/>
              <a:t>cooperation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management</a:t>
            </a:r>
            <a:r>
              <a:rPr lang="de-DE" baseline="0" dirty="0" smtClean="0"/>
              <a:t>, Monitoring </a:t>
            </a:r>
            <a:r>
              <a:rPr lang="de-DE" baseline="0" dirty="0" err="1" smtClean="0"/>
              <a:t>development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Coordination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tasks</a:t>
            </a:r>
            <a:r>
              <a:rPr lang="de-DE" baseline="0" dirty="0" smtClean="0"/>
              <a:t>, Scientific </a:t>
            </a:r>
            <a:r>
              <a:rPr lang="de-DE" baseline="0" dirty="0" err="1" smtClean="0"/>
              <a:t>added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791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4537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056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Tafel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saving</a:t>
            </a:r>
            <a:r>
              <a:rPr lang="de-DE" baseline="0" dirty="0" smtClean="0"/>
              <a:t> time, </a:t>
            </a:r>
            <a:r>
              <a:rPr lang="de-DE" baseline="0" dirty="0" err="1" smtClean="0"/>
              <a:t>location</a:t>
            </a:r>
            <a:r>
              <a:rPr lang="de-DE" baseline="0" dirty="0" smtClean="0"/>
              <a:t>-independent </a:t>
            </a:r>
            <a:r>
              <a:rPr lang="de-DE" baseline="0" dirty="0" err="1" smtClean="0"/>
              <a:t>cooperation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management</a:t>
            </a:r>
            <a:r>
              <a:rPr lang="de-DE" baseline="0" dirty="0" smtClean="0"/>
              <a:t>, Monitoring </a:t>
            </a:r>
            <a:r>
              <a:rPr lang="de-DE" baseline="0" dirty="0" err="1" smtClean="0"/>
              <a:t>development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Coordination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tasks</a:t>
            </a:r>
            <a:r>
              <a:rPr lang="de-DE" baseline="0" dirty="0" smtClean="0"/>
              <a:t>, Scientific </a:t>
            </a:r>
            <a:r>
              <a:rPr lang="de-DE" baseline="0" dirty="0" err="1" smtClean="0"/>
              <a:t>added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96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Grafik 3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Grafik 7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78" name="Grafik 77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Grafik 115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17" name="Grafik 11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Grafik 154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56" name="Grafik 155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wm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40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pic>
        <p:nvPicPr>
          <p:cNvPr id="42" name="Picture 17"/>
          <p:cNvPicPr/>
          <p:nvPr/>
        </p:nvPicPr>
        <p:blipFill>
          <a:blip r:embed="rId16"/>
          <a:stretch/>
        </p:blipFill>
        <p:spPr>
          <a:xfrm>
            <a:off x="6615360" y="332640"/>
            <a:ext cx="2275920" cy="249840"/>
          </a:xfrm>
          <a:prstGeom prst="rect">
            <a:avLst/>
          </a:prstGeom>
          <a:ln>
            <a:noFill/>
          </a:ln>
        </p:spPr>
      </p:pic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0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899640" y="960840"/>
            <a:ext cx="7785720" cy="62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5.png"/><Relationship Id="rId20" Type="http://schemas.openxmlformats.org/officeDocument/2006/relationships/image" Target="../media/image39.jpe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it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en.wikipedia.org/wiki/Digital_dat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.jpg"/><Relationship Id="rId11" Type="http://schemas.openxmlformats.org/officeDocument/2006/relationships/comments" Target="../comments/comment1.xml"/><Relationship Id="rId5" Type="http://schemas.openxmlformats.org/officeDocument/2006/relationships/image" Target="../media/image8.jpg"/><Relationship Id="rId10" Type="http://schemas.openxmlformats.org/officeDocument/2006/relationships/hyperlink" Target="https://en.wikipedia.org/wiki/Digital_image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en.wikipedia.org/wiki/Group_representatio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-428760" y="0"/>
            <a:ext cx="876960" cy="685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7" name="Picture 4"/>
          <p:cNvPicPr/>
          <p:nvPr/>
        </p:nvPicPr>
        <p:blipFill>
          <a:blip r:embed="rId2"/>
          <a:stretch/>
        </p:blipFill>
        <p:spPr>
          <a:xfrm>
            <a:off x="0" y="0"/>
            <a:ext cx="9219240" cy="696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21263" y="2248954"/>
            <a:ext cx="8228880" cy="3976560"/>
          </a:xfrm>
        </p:spPr>
        <p:txBody>
          <a:bodyPr/>
          <a:lstStyle/>
          <a:p>
            <a:r>
              <a:rPr lang="en-US" dirty="0"/>
              <a:t>A cyber-physical system represents the desired unity of </a:t>
            </a:r>
            <a:r>
              <a:rPr lang="en-US" dirty="0" smtClean="0"/>
              <a:t>reality and </a:t>
            </a:r>
            <a:r>
              <a:rPr lang="en-US" dirty="0"/>
              <a:t>digital </a:t>
            </a:r>
            <a:r>
              <a:rPr lang="en-US" dirty="0" smtClean="0"/>
              <a:t>image.</a:t>
            </a:r>
          </a:p>
          <a:p>
            <a:r>
              <a:rPr lang="en-US" dirty="0" smtClean="0"/>
              <a:t>A further development </a:t>
            </a:r>
            <a:r>
              <a:rPr lang="en-US" dirty="0"/>
              <a:t>of the mechatronics to </a:t>
            </a:r>
            <a:r>
              <a:rPr lang="en-US" dirty="0" smtClean="0"/>
              <a:t>a symbiotic </a:t>
            </a:r>
            <a:r>
              <a:rPr lang="en-US" dirty="0"/>
              <a:t>system approach on the basis of information </a:t>
            </a:r>
            <a:r>
              <a:rPr lang="en-US" dirty="0" smtClean="0"/>
              <a:t>technology.</a:t>
            </a:r>
          </a:p>
          <a:p>
            <a:r>
              <a:rPr lang="en-US" dirty="0" smtClean="0"/>
              <a:t>Sensory</a:t>
            </a:r>
            <a:r>
              <a:rPr lang="en-US" dirty="0"/>
              <a:t>, </a:t>
            </a:r>
            <a:r>
              <a:rPr lang="en-US" dirty="0" err="1"/>
              <a:t>actuatorial</a:t>
            </a:r>
            <a:r>
              <a:rPr lang="en-US" dirty="0"/>
              <a:t> and cognitive functions can </a:t>
            </a:r>
            <a:r>
              <a:rPr lang="en-US" dirty="0" smtClean="0"/>
              <a:t>be </a:t>
            </a:r>
            <a:r>
              <a:rPr lang="en-US" dirty="0"/>
              <a:t>integrated into </a:t>
            </a:r>
            <a:r>
              <a:rPr lang="en-US" dirty="0" smtClean="0"/>
              <a:t>technical systems.</a:t>
            </a:r>
          </a:p>
          <a:p>
            <a:r>
              <a:rPr lang="de-DE" dirty="0" err="1"/>
              <a:t>Networkability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899640" y="1282697"/>
            <a:ext cx="7785720" cy="625320"/>
          </a:xfrm>
        </p:spPr>
        <p:txBody>
          <a:bodyPr/>
          <a:lstStyle/>
          <a:p>
            <a:r>
              <a:rPr lang="en-US" dirty="0"/>
              <a:t>What is particularly important in cyber-physical </a:t>
            </a:r>
            <a:r>
              <a:rPr lang="en-US" dirty="0" smtClean="0"/>
              <a:t>systems (CPS)?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5912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form the basis for fascinating perspectives of technical systems </a:t>
            </a:r>
            <a:r>
              <a:rPr lang="en-US" dirty="0" smtClean="0"/>
              <a:t>[3]: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88126" y="2423126"/>
            <a:ext cx="8228880" cy="397656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Functionalities </a:t>
            </a:r>
            <a:r>
              <a:rPr lang="en-US" dirty="0"/>
              <a:t>that have so far only been fulfilled by biological </a:t>
            </a:r>
            <a:r>
              <a:rPr lang="en-US" dirty="0" smtClean="0"/>
              <a:t>systems: </a:t>
            </a:r>
            <a:endParaRPr lang="en-US" dirty="0"/>
          </a:p>
          <a:p>
            <a:r>
              <a:rPr lang="en-US" dirty="0" smtClean="0"/>
              <a:t>autonomous </a:t>
            </a:r>
            <a:r>
              <a:rPr lang="en-US" dirty="0"/>
              <a:t>systems: These systems independently solve complex tasks </a:t>
            </a:r>
            <a:r>
              <a:rPr lang="en-US" dirty="0" smtClean="0"/>
              <a:t>within of </a:t>
            </a:r>
            <a:r>
              <a:rPr lang="en-US" dirty="0"/>
              <a:t>a particular application domain</a:t>
            </a:r>
            <a:r>
              <a:rPr lang="en-US" dirty="0" smtClean="0"/>
              <a:t>.</a:t>
            </a:r>
          </a:p>
          <a:p>
            <a:r>
              <a:rPr lang="en-US" dirty="0"/>
              <a:t>dynamically networked </a:t>
            </a:r>
            <a:r>
              <a:rPr lang="en-US" dirty="0" smtClean="0"/>
              <a:t>systems (</a:t>
            </a:r>
            <a:r>
              <a:rPr lang="en-US" dirty="0"/>
              <a:t>System-of-Systems</a:t>
            </a:r>
            <a:r>
              <a:rPr lang="en-US" dirty="0" smtClean="0"/>
              <a:t>): </a:t>
            </a:r>
            <a:r>
              <a:rPr lang="en-US" dirty="0"/>
              <a:t>The degree of system networking will </a:t>
            </a:r>
            <a:r>
              <a:rPr lang="en-US" dirty="0" err="1" smtClean="0"/>
              <a:t>increase.This</a:t>
            </a:r>
            <a:r>
              <a:rPr lang="en-US" dirty="0" smtClean="0"/>
              <a:t> </a:t>
            </a:r>
            <a:r>
              <a:rPr lang="en-US" dirty="0"/>
              <a:t>will result in new, more complex systems, their functionality </a:t>
            </a:r>
            <a:r>
              <a:rPr lang="en-US" dirty="0" smtClean="0"/>
              <a:t>and performance </a:t>
            </a:r>
            <a:r>
              <a:rPr lang="en-US" dirty="0"/>
              <a:t>exceeds the sum of the individual systems.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8375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4613400"/>
          </a:xfrm>
        </p:spPr>
        <p:txBody>
          <a:bodyPr/>
          <a:lstStyle/>
          <a:p>
            <a:r>
              <a:rPr lang="en-US" dirty="0"/>
              <a:t>Interactive socio-technical systems: Opens up new perspectives on the interaction between human beings and the Machine. The systems will flexibly adapt to the needs of the user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Product service systems</a:t>
            </a:r>
            <a:r>
              <a:rPr lang="en-US" dirty="0"/>
              <a:t>: The result product service systems, which are based on a close intermeshing of material and process services and customer-focused problem solving. Skillful Combinations of innovative services and intelligent systems form the basis of the Basis for innovative business models </a:t>
            </a:r>
            <a:r>
              <a:rPr lang="en-US" dirty="0" smtClean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2179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88" y="2459559"/>
            <a:ext cx="2433844" cy="1718902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551" y="2452430"/>
            <a:ext cx="2611238" cy="216243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79073" y="722397"/>
            <a:ext cx="7785720" cy="1090929"/>
          </a:xfrm>
        </p:spPr>
        <p:txBody>
          <a:bodyPr/>
          <a:lstStyle/>
          <a:p>
            <a:r>
              <a:rPr lang="en-US" dirty="0" smtClean="0"/>
              <a:t>Acquisition </a:t>
            </a:r>
            <a:r>
              <a:rPr lang="en-US" dirty="0"/>
              <a:t>and </a:t>
            </a:r>
            <a:r>
              <a:rPr lang="en-US" dirty="0" smtClean="0"/>
              <a:t>Control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752" y="2360201"/>
            <a:ext cx="1724382" cy="228963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59" y="2679068"/>
            <a:ext cx="2256410" cy="3871588"/>
          </a:xfrm>
          <a:prstGeom prst="rect">
            <a:avLst/>
          </a:prstGeom>
        </p:spPr>
      </p:pic>
      <p:sp>
        <p:nvSpPr>
          <p:cNvPr id="17" name="Pfeil nach rechts 16"/>
          <p:cNvSpPr/>
          <p:nvPr/>
        </p:nvSpPr>
        <p:spPr>
          <a:xfrm rot="10800000">
            <a:off x="4298501" y="2459559"/>
            <a:ext cx="1066799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/>
          <p:cNvSpPr/>
          <p:nvPr/>
        </p:nvSpPr>
        <p:spPr>
          <a:xfrm>
            <a:off x="4310440" y="3613745"/>
            <a:ext cx="1066799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1952813" y="5078182"/>
            <a:ext cx="26488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Data controlled</a:t>
            </a:r>
            <a:endParaRPr lang="en-US" sz="2400" b="1" dirty="0"/>
          </a:p>
          <a:p>
            <a:r>
              <a:rPr lang="en-US" sz="2400" b="1" dirty="0"/>
              <a:t>c</a:t>
            </a:r>
            <a:r>
              <a:rPr lang="en-US" sz="2400" b="1" dirty="0" smtClean="0"/>
              <a:t>yber-physical </a:t>
            </a:r>
          </a:p>
          <a:p>
            <a:r>
              <a:rPr lang="en-US" sz="2400" b="1" dirty="0"/>
              <a:t>s</a:t>
            </a:r>
            <a:r>
              <a:rPr lang="en-US" sz="2400" b="1" dirty="0" smtClean="0"/>
              <a:t>ystem</a:t>
            </a:r>
            <a:endParaRPr lang="de-DE" sz="2400" dirty="0"/>
          </a:p>
        </p:txBody>
      </p:sp>
      <p:sp>
        <p:nvSpPr>
          <p:cNvPr id="22" name="Rechteck 21"/>
          <p:cNvSpPr/>
          <p:nvPr/>
        </p:nvSpPr>
        <p:spPr>
          <a:xfrm>
            <a:off x="6983963" y="1662863"/>
            <a:ext cx="17235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Converting to </a:t>
            </a:r>
          </a:p>
          <a:p>
            <a:r>
              <a:rPr lang="en-US" dirty="0"/>
              <a:t>d</a:t>
            </a:r>
            <a:r>
              <a:rPr lang="en-US" dirty="0" smtClean="0"/>
              <a:t>igital </a:t>
            </a:r>
            <a:r>
              <a:rPr lang="en-US" dirty="0"/>
              <a:t>i</a:t>
            </a:r>
            <a:r>
              <a:rPr lang="en-US" dirty="0" smtClean="0"/>
              <a:t>mage…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89" y="2314571"/>
            <a:ext cx="2611238" cy="2162432"/>
          </a:xfrm>
          <a:prstGeom prst="rect">
            <a:avLst/>
          </a:prstGeom>
        </p:spPr>
      </p:pic>
      <p:sp>
        <p:nvSpPr>
          <p:cNvPr id="26" name="Rechteck 25"/>
          <p:cNvSpPr/>
          <p:nvPr/>
        </p:nvSpPr>
        <p:spPr>
          <a:xfrm>
            <a:off x="6104232" y="5042380"/>
            <a:ext cx="27070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Data acquisition</a:t>
            </a:r>
            <a:r>
              <a:rPr lang="en-US" sz="2400" dirty="0" smtClean="0"/>
              <a:t> </a:t>
            </a:r>
            <a:r>
              <a:rPr lang="en-US" sz="2400" b="1" dirty="0" smtClean="0"/>
              <a:t>via a cyber-physical system</a:t>
            </a:r>
            <a:endParaRPr lang="de-DE" sz="2400" dirty="0"/>
          </a:p>
        </p:txBody>
      </p:sp>
      <p:sp>
        <p:nvSpPr>
          <p:cNvPr id="27" name="Rechteck 26"/>
          <p:cNvSpPr/>
          <p:nvPr/>
        </p:nvSpPr>
        <p:spPr>
          <a:xfrm>
            <a:off x="3690161" y="1945239"/>
            <a:ext cx="2510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Transfer digital data …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899416" y="1942822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Controlled via data </a:t>
            </a:r>
            <a:r>
              <a:rPr lang="en-US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522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/>
      <p:bldP spid="22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49666" y="837544"/>
            <a:ext cx="8228880" cy="2429100"/>
          </a:xfrm>
        </p:spPr>
        <p:txBody>
          <a:bodyPr/>
          <a:lstStyle/>
          <a:p>
            <a:r>
              <a:rPr lang="en-US" sz="2800" dirty="0"/>
              <a:t>Division into three working groups for each question: processing time 15 min and presentation of the results 10 min for each </a:t>
            </a:r>
            <a:r>
              <a:rPr lang="en-US" sz="2800" dirty="0" smtClean="0"/>
              <a:t>group.</a:t>
            </a:r>
            <a:endParaRPr lang="de-DE" sz="2800" dirty="0"/>
          </a:p>
        </p:txBody>
      </p:sp>
      <p:sp>
        <p:nvSpPr>
          <p:cNvPr id="4" name="Rechteck 3"/>
          <p:cNvSpPr/>
          <p:nvPr/>
        </p:nvSpPr>
        <p:spPr>
          <a:xfrm>
            <a:off x="915120" y="2879407"/>
            <a:ext cx="722184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1: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What </a:t>
            </a:r>
            <a:r>
              <a:rPr lang="en-US" sz="3200" dirty="0">
                <a:solidFill>
                  <a:srgbClr val="FF0000"/>
                </a:solidFill>
              </a:rPr>
              <a:t>is meant by industrial revolution?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32393" y="3956625"/>
            <a:ext cx="806342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2: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What </a:t>
            </a:r>
            <a:r>
              <a:rPr lang="en-US" sz="3200" dirty="0">
                <a:solidFill>
                  <a:srgbClr val="FF0000"/>
                </a:solidFill>
              </a:rPr>
              <a:t>advantages are expected in industry?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832393" y="5127564"/>
            <a:ext cx="78979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3: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How </a:t>
            </a:r>
            <a:r>
              <a:rPr lang="en-US" sz="3200" dirty="0">
                <a:solidFill>
                  <a:srgbClr val="FF0000"/>
                </a:solidFill>
              </a:rPr>
              <a:t>can we use </a:t>
            </a:r>
            <a:r>
              <a:rPr lang="en-US" sz="3200" dirty="0" smtClean="0">
                <a:solidFill>
                  <a:srgbClr val="FF0000"/>
                </a:solidFill>
              </a:rPr>
              <a:t>the digitalization and CPSs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en-US" sz="3200" dirty="0">
                <a:solidFill>
                  <a:srgbClr val="FF0000"/>
                </a:solidFill>
              </a:rPr>
              <a:t>for our goals?</a:t>
            </a:r>
            <a:endParaRPr lang="de-DE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5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8494" y="2949918"/>
            <a:ext cx="7785720" cy="625320"/>
          </a:xfrm>
        </p:spPr>
        <p:txBody>
          <a:bodyPr/>
          <a:lstStyle/>
          <a:p>
            <a:r>
              <a:rPr lang="de-DE" dirty="0" smtClean="0"/>
              <a:t>Lunch Break… </a:t>
            </a:r>
            <a:r>
              <a:rPr lang="de-DE" dirty="0" err="1" smtClean="0"/>
              <a:t>see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soon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2966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06.11.17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Image 5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205" y="3888422"/>
            <a:ext cx="2105195" cy="1496600"/>
          </a:xfrm>
          <a:prstGeom prst="rect">
            <a:avLst/>
          </a:prstGeom>
          <a:noFill/>
        </p:spPr>
      </p:pic>
      <p:grpSp>
        <p:nvGrpSpPr>
          <p:cNvPr id="4" name="Gruppieren 3"/>
          <p:cNvGrpSpPr/>
          <p:nvPr/>
        </p:nvGrpSpPr>
        <p:grpSpPr>
          <a:xfrm>
            <a:off x="1306378" y="1893358"/>
            <a:ext cx="2955909" cy="1711560"/>
            <a:chOff x="4501641" y="1244331"/>
            <a:chExt cx="4268417" cy="1846686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1641" y="1338769"/>
              <a:ext cx="2596206" cy="1685108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6209738" y="1244331"/>
              <a:ext cx="2560320" cy="1846686"/>
            </a:xfrm>
            <a:prstGeom prst="rect">
              <a:avLst/>
            </a:prstGeom>
          </p:spPr>
        </p:pic>
      </p:grpSp>
      <p:pic>
        <p:nvPicPr>
          <p:cNvPr id="11" name="Image 79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"/>
          <a:stretch/>
        </p:blipFill>
        <p:spPr bwMode="auto">
          <a:xfrm>
            <a:off x="1447781" y="3750061"/>
            <a:ext cx="2082932" cy="16651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hteck 13"/>
          <p:cNvSpPr/>
          <p:nvPr/>
        </p:nvSpPr>
        <p:spPr>
          <a:xfrm>
            <a:off x="1723653" y="5412996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Converting…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5167359" y="5424208"/>
            <a:ext cx="3531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“Real World” Object(s)</a:t>
            </a:r>
            <a:endParaRPr lang="de-DE" sz="2400" dirty="0"/>
          </a:p>
        </p:txBody>
      </p:sp>
      <p:sp>
        <p:nvSpPr>
          <p:cNvPr id="16" name="Rechteck 15"/>
          <p:cNvSpPr/>
          <p:nvPr/>
        </p:nvSpPr>
        <p:spPr>
          <a:xfrm>
            <a:off x="872345" y="1494753"/>
            <a:ext cx="38011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“Digital World” Object(s)</a:t>
            </a:r>
            <a:endParaRPr lang="de-DE" sz="2400" dirty="0"/>
          </a:p>
        </p:txBody>
      </p:sp>
      <p:sp>
        <p:nvSpPr>
          <p:cNvPr id="17" name="Titel 1"/>
          <p:cNvSpPr txBox="1">
            <a:spLocks/>
          </p:cNvSpPr>
          <p:nvPr/>
        </p:nvSpPr>
        <p:spPr>
          <a:xfrm>
            <a:off x="872345" y="807937"/>
            <a:ext cx="8224105" cy="6253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 err="1" smtClean="0"/>
              <a:t>Digitisation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/>
              <a:t> </a:t>
            </a:r>
            <a:r>
              <a:rPr lang="de-DE" b="1" dirty="0" smtClean="0"/>
              <a:t>Test </a:t>
            </a:r>
            <a:r>
              <a:rPr lang="de-DE" b="1" dirty="0" err="1" smtClean="0"/>
              <a:t>Benches</a:t>
            </a:r>
            <a:r>
              <a:rPr lang="de-DE" b="1" dirty="0"/>
              <a:t>?</a:t>
            </a:r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07" y="2272288"/>
            <a:ext cx="912464" cy="106371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752" y="1801729"/>
            <a:ext cx="2387600" cy="1656398"/>
          </a:xfrm>
          <a:prstGeom prst="rect">
            <a:avLst/>
          </a:prstGeom>
        </p:spPr>
      </p:pic>
      <p:sp>
        <p:nvSpPr>
          <p:cNvPr id="20" name="Pfeil nach rechts 19"/>
          <p:cNvSpPr/>
          <p:nvPr/>
        </p:nvSpPr>
        <p:spPr>
          <a:xfrm rot="10800000">
            <a:off x="4365255" y="2049028"/>
            <a:ext cx="1066799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 nach rechts 20"/>
          <p:cNvSpPr/>
          <p:nvPr/>
        </p:nvSpPr>
        <p:spPr>
          <a:xfrm>
            <a:off x="4378357" y="2631194"/>
            <a:ext cx="1066799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 nach rechts 21"/>
          <p:cNvSpPr/>
          <p:nvPr/>
        </p:nvSpPr>
        <p:spPr>
          <a:xfrm rot="10800000">
            <a:off x="4087458" y="4000478"/>
            <a:ext cx="1066799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 nach rechts 22"/>
          <p:cNvSpPr/>
          <p:nvPr/>
        </p:nvSpPr>
        <p:spPr>
          <a:xfrm>
            <a:off x="4100560" y="4582644"/>
            <a:ext cx="1066799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 rot="5400000">
            <a:off x="1762603" y="3169445"/>
            <a:ext cx="1079901" cy="1140966"/>
            <a:chOff x="5230961" y="3043418"/>
            <a:chExt cx="1079901" cy="1140966"/>
          </a:xfrm>
        </p:grpSpPr>
        <p:sp>
          <p:nvSpPr>
            <p:cNvPr id="24" name="Pfeil nach rechts 23"/>
            <p:cNvSpPr/>
            <p:nvPr/>
          </p:nvSpPr>
          <p:spPr>
            <a:xfrm rot="10800000">
              <a:off x="5230961" y="3043418"/>
              <a:ext cx="1066799" cy="558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Pfeil nach rechts 24"/>
            <p:cNvSpPr/>
            <p:nvPr/>
          </p:nvSpPr>
          <p:spPr>
            <a:xfrm>
              <a:off x="5244063" y="3625584"/>
              <a:ext cx="1066799" cy="558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Rechteck 25"/>
          <p:cNvSpPr/>
          <p:nvPr/>
        </p:nvSpPr>
        <p:spPr>
          <a:xfrm>
            <a:off x="6553080" y="2114862"/>
            <a:ext cx="2527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Management</a:t>
            </a:r>
            <a:endParaRPr lang="de-DE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0" grpId="0" animBg="1"/>
      <p:bldP spid="21" grpId="0" animBg="1"/>
      <p:bldP spid="22" grpId="0" animBg="1"/>
      <p:bldP spid="23" grpId="0" animBg="1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2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06.11.17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fld id="{2136AEA7-FFCE-4323-9E8D-40E4B5352A52}" type="slidenum"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17</a:t>
            </a:fld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2"/>
          <p:cNvSpPr/>
          <p:nvPr/>
        </p:nvSpPr>
        <p:spPr>
          <a:xfrm>
            <a:off x="1030097" y="937089"/>
            <a:ext cx="7785720" cy="18057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Digitisation</a:t>
            </a:r>
            <a:r>
              <a:rPr lang="de-DE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de-DE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of</a:t>
            </a:r>
            <a:r>
              <a:rPr lang="de-DE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</a:t>
            </a:r>
            <a:r>
              <a:rPr lang="de-DE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Energy</a:t>
            </a:r>
            <a:r>
              <a:rPr lang="de-DE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</a:t>
            </a:r>
            <a:r>
              <a:rPr lang="de-DE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</a:t>
            </a:r>
            <a:r>
              <a:rPr lang="de-DE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ystems?</a:t>
            </a:r>
            <a:endParaRPr lang="de-DE" sz="2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>
              <a:lnSpc>
                <a:spcPct val="90000"/>
              </a:lnSpc>
            </a:pPr>
            <a:endParaRPr lang="de-DE" sz="28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90000"/>
              </a:lnSpc>
            </a:pPr>
            <a:r>
              <a:rPr lang="de-DE" sz="2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Cyber-</a:t>
            </a:r>
            <a:r>
              <a:rPr lang="de-DE" sz="28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physical</a:t>
            </a:r>
            <a:r>
              <a:rPr lang="de-DE" sz="2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2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</a:t>
            </a:r>
            <a:r>
              <a:rPr lang="de-DE" sz="2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ystems!</a:t>
            </a:r>
            <a:endParaRPr lang="de-DE" sz="2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90000"/>
              </a:lnSpc>
            </a:pPr>
            <a:r>
              <a:rPr lang="en-US" dirty="0"/>
              <a:t>Combination of computer and software components with mechanics and/or electronics as well as networking of the components with each other.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3"/>
          <p:cNvSpPr/>
          <p:nvPr/>
        </p:nvSpPr>
        <p:spPr>
          <a:xfrm>
            <a:off x="849206" y="6041920"/>
            <a:ext cx="7179480" cy="4479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100" dirty="0"/>
              <a:t>Definition: Arbeitskreis Industrie 4.0</a:t>
            </a:r>
          </a:p>
          <a:p>
            <a:pPr>
              <a:lnSpc>
                <a:spcPct val="100000"/>
              </a:lnSpc>
            </a:pPr>
            <a:r>
              <a:rPr lang="de-DE" sz="1100" dirty="0"/>
              <a:t>Quelle: Fraunhofer IESE, </a:t>
            </a:r>
            <a:r>
              <a:rPr lang="de-DE" sz="1100" dirty="0" smtClean="0"/>
              <a:t>iese.fraunhofer.de/de/</a:t>
            </a:r>
            <a:r>
              <a:rPr lang="de-DE" sz="1100" dirty="0" err="1" smtClean="0"/>
              <a:t>innovation_trends</a:t>
            </a:r>
            <a:r>
              <a:rPr lang="de-DE" sz="1100" dirty="0" smtClean="0"/>
              <a:t>/industrie4_0.html, SMA.de</a:t>
            </a:r>
          </a:p>
        </p:txBody>
      </p:sp>
      <p:pic>
        <p:nvPicPr>
          <p:cNvPr id="7" name="Grafik 6"/>
          <p:cNvPicPr/>
          <p:nvPr/>
        </p:nvPicPr>
        <p:blipFill>
          <a:blip r:embed="rId2"/>
          <a:stretch/>
        </p:blipFill>
        <p:spPr>
          <a:xfrm>
            <a:off x="2453089" y="2816234"/>
            <a:ext cx="4237102" cy="2638899"/>
          </a:xfrm>
          <a:prstGeom prst="rect">
            <a:avLst/>
          </a:prstGeom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5627969" y="3734786"/>
            <a:ext cx="1052231" cy="18365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2516801" y="2811106"/>
            <a:ext cx="852848" cy="86001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unten 2"/>
          <p:cNvSpPr/>
          <p:nvPr/>
        </p:nvSpPr>
        <p:spPr>
          <a:xfrm rot="13006446">
            <a:off x="3109386" y="5264162"/>
            <a:ext cx="383177" cy="49044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6680200" y="457400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Cyber-</a:t>
            </a:r>
            <a:r>
              <a:rPr lang="de-DE" dirty="0" err="1"/>
              <a:t>physical</a:t>
            </a:r>
            <a:endParaRPr lang="de-DE" dirty="0"/>
          </a:p>
          <a:p>
            <a:r>
              <a:rPr lang="de-DE" dirty="0"/>
              <a:t>Objects (CPOs)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065788" y="4859552"/>
            <a:ext cx="1877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Infrastructure of </a:t>
            </a:r>
          </a:p>
          <a:p>
            <a:r>
              <a:rPr lang="en-US" dirty="0"/>
              <a:t>Regulation of </a:t>
            </a:r>
          </a:p>
          <a:p>
            <a:r>
              <a:rPr lang="en-US" dirty="0"/>
              <a:t>energy flows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546190" y="3100994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Digital </a:t>
            </a:r>
            <a:r>
              <a:rPr lang="de-DE" dirty="0" smtClean="0"/>
              <a:t>Image </a:t>
            </a:r>
            <a:r>
              <a:rPr lang="de-DE" dirty="0" err="1"/>
              <a:t>or</a:t>
            </a:r>
            <a:r>
              <a:rPr lang="de-DE" dirty="0"/>
              <a:t> </a:t>
            </a:r>
            <a:endParaRPr lang="de-DE" dirty="0" smtClean="0"/>
          </a:p>
          <a:p>
            <a:r>
              <a:rPr lang="de-DE" dirty="0" smtClean="0"/>
              <a:t>Digital </a:t>
            </a:r>
            <a:r>
              <a:rPr lang="de-DE" dirty="0" err="1"/>
              <a:t>A</a:t>
            </a:r>
            <a:r>
              <a:rPr lang="de-DE" dirty="0" err="1" smtClean="0"/>
              <a:t>bstractions</a:t>
            </a:r>
            <a:endParaRPr lang="de-DE" dirty="0" smtClean="0"/>
          </a:p>
          <a:p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Energy</a:t>
            </a:r>
            <a:r>
              <a:rPr lang="de-DE" dirty="0" smtClean="0"/>
              <a:t> System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475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3" grpId="0" animBg="1"/>
      <p:bldP spid="4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/>
          <p:cNvGrpSpPr/>
          <p:nvPr/>
        </p:nvGrpSpPr>
        <p:grpSpPr>
          <a:xfrm>
            <a:off x="3127117" y="1493779"/>
            <a:ext cx="1487400" cy="1256500"/>
            <a:chOff x="3075605" y="1453816"/>
            <a:chExt cx="1487400" cy="1256500"/>
          </a:xfrm>
        </p:grpSpPr>
        <p:pic>
          <p:nvPicPr>
            <p:cNvPr id="43" name="Grafik 9"/>
            <p:cNvPicPr/>
            <p:nvPr/>
          </p:nvPicPr>
          <p:blipFill>
            <a:blip r:embed="rId3"/>
            <a:stretch/>
          </p:blipFill>
          <p:spPr>
            <a:xfrm>
              <a:off x="3075605" y="1453816"/>
              <a:ext cx="1487400" cy="11894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384" y="1573284"/>
              <a:ext cx="975360" cy="1137032"/>
            </a:xfrm>
            <a:prstGeom prst="rect">
              <a:avLst/>
            </a:prstGeom>
          </p:spPr>
        </p:pic>
      </p:grpSp>
      <p:grpSp>
        <p:nvGrpSpPr>
          <p:cNvPr id="100" name="Gruppieren 99"/>
          <p:cNvGrpSpPr/>
          <p:nvPr/>
        </p:nvGrpSpPr>
        <p:grpSpPr>
          <a:xfrm>
            <a:off x="991856" y="2537361"/>
            <a:ext cx="4955532" cy="1868627"/>
            <a:chOff x="982760" y="2381214"/>
            <a:chExt cx="4955532" cy="1868627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0550" y="2800236"/>
              <a:ext cx="1197742" cy="1203806"/>
            </a:xfrm>
            <a:prstGeom prst="rect">
              <a:avLst/>
            </a:prstGeom>
          </p:spPr>
        </p:pic>
        <p:grpSp>
          <p:nvGrpSpPr>
            <p:cNvPr id="72" name="Gruppieren 71"/>
            <p:cNvGrpSpPr/>
            <p:nvPr/>
          </p:nvGrpSpPr>
          <p:grpSpPr>
            <a:xfrm>
              <a:off x="2434085" y="2381214"/>
              <a:ext cx="2875673" cy="1868627"/>
              <a:chOff x="2434085" y="2381214"/>
              <a:chExt cx="2875673" cy="1868627"/>
            </a:xfrm>
          </p:grpSpPr>
          <p:pic>
            <p:nvPicPr>
              <p:cNvPr id="46" name="Grafik 4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4085" y="3209802"/>
                <a:ext cx="887004" cy="887004"/>
              </a:xfrm>
              <a:prstGeom prst="rect">
                <a:avLst/>
              </a:prstGeom>
            </p:spPr>
          </p:pic>
          <p:pic>
            <p:nvPicPr>
              <p:cNvPr id="45" name="Grafik 4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6318" y="3209775"/>
                <a:ext cx="853440" cy="853440"/>
              </a:xfrm>
              <a:prstGeom prst="rect">
                <a:avLst/>
              </a:prstGeom>
            </p:spPr>
          </p:pic>
          <p:grpSp>
            <p:nvGrpSpPr>
              <p:cNvPr id="39" name="Gruppieren 38"/>
              <p:cNvGrpSpPr/>
              <p:nvPr/>
            </p:nvGrpSpPr>
            <p:grpSpPr>
              <a:xfrm>
                <a:off x="3100248" y="2381214"/>
                <a:ext cx="1540783" cy="1868627"/>
                <a:chOff x="3100248" y="2754219"/>
                <a:chExt cx="1540783" cy="1868627"/>
              </a:xfrm>
            </p:grpSpPr>
            <p:pic>
              <p:nvPicPr>
                <p:cNvPr id="6" name="Grafik 4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3100248" y="3259955"/>
                  <a:ext cx="1540783" cy="1362891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33" name="Gruppieren 32"/>
                <p:cNvGrpSpPr/>
                <p:nvPr/>
              </p:nvGrpSpPr>
              <p:grpSpPr>
                <a:xfrm>
                  <a:off x="3662265" y="2754219"/>
                  <a:ext cx="405597" cy="461833"/>
                  <a:chOff x="6524300" y="3414197"/>
                  <a:chExt cx="405597" cy="461833"/>
                </a:xfrm>
              </p:grpSpPr>
              <p:sp>
                <p:nvSpPr>
                  <p:cNvPr id="31" name="Pfeil nach rechts 30"/>
                  <p:cNvSpPr/>
                  <p:nvPr/>
                </p:nvSpPr>
                <p:spPr>
                  <a:xfrm rot="16200000">
                    <a:off x="6374098" y="3564399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2" name="Pfeil nach rechts 31"/>
                  <p:cNvSpPr/>
                  <p:nvPr/>
                </p:nvSpPr>
                <p:spPr>
                  <a:xfrm rot="5400000">
                    <a:off x="6618268" y="3564400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</p:grpSp>
        <p:pic>
          <p:nvPicPr>
            <p:cNvPr id="98" name="Grafik 9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2760" y="2887612"/>
              <a:ext cx="1595092" cy="1177914"/>
            </a:xfrm>
            <a:prstGeom prst="rect">
              <a:avLst/>
            </a:prstGeom>
          </p:spPr>
        </p:pic>
      </p:grpSp>
      <p:grpSp>
        <p:nvGrpSpPr>
          <p:cNvPr id="120" name="Gruppieren 119"/>
          <p:cNvGrpSpPr/>
          <p:nvPr/>
        </p:nvGrpSpPr>
        <p:grpSpPr>
          <a:xfrm>
            <a:off x="1178141" y="4815082"/>
            <a:ext cx="4612483" cy="1845899"/>
            <a:chOff x="847215" y="4815082"/>
            <a:chExt cx="4612483" cy="1845899"/>
          </a:xfrm>
        </p:grpSpPr>
        <p:grpSp>
          <p:nvGrpSpPr>
            <p:cNvPr id="92" name="Gruppieren 91"/>
            <p:cNvGrpSpPr/>
            <p:nvPr/>
          </p:nvGrpSpPr>
          <p:grpSpPr>
            <a:xfrm>
              <a:off x="847215" y="4815082"/>
              <a:ext cx="4612483" cy="1845899"/>
              <a:chOff x="847215" y="4815082"/>
              <a:chExt cx="4612483" cy="1845899"/>
            </a:xfrm>
          </p:grpSpPr>
          <p:sp>
            <p:nvSpPr>
              <p:cNvPr id="74" name="Rechteck 73"/>
              <p:cNvSpPr/>
              <p:nvPr/>
            </p:nvSpPr>
            <p:spPr>
              <a:xfrm>
                <a:off x="847215" y="6303221"/>
                <a:ext cx="3676059" cy="2221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80" name="Gruppieren 79"/>
              <p:cNvGrpSpPr/>
              <p:nvPr/>
            </p:nvGrpSpPr>
            <p:grpSpPr>
              <a:xfrm>
                <a:off x="4519172" y="4815082"/>
                <a:ext cx="940526" cy="1845899"/>
                <a:chOff x="5518217" y="4815082"/>
                <a:chExt cx="940526" cy="1845899"/>
              </a:xfrm>
            </p:grpSpPr>
            <p:sp>
              <p:nvSpPr>
                <p:cNvPr id="25" name="Rechteck 24"/>
                <p:cNvSpPr/>
                <p:nvPr/>
              </p:nvSpPr>
              <p:spPr>
                <a:xfrm rot="5400000">
                  <a:off x="5065530" y="5267769"/>
                  <a:ext cx="1845899" cy="94052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49" name="Grafik 48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044" y="5807489"/>
                  <a:ext cx="561434" cy="706622"/>
                </a:xfrm>
                <a:prstGeom prst="rect">
                  <a:avLst/>
                </a:prstGeom>
              </p:spPr>
            </p:pic>
            <p:pic>
              <p:nvPicPr>
                <p:cNvPr id="52" name="Grafik 51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2713" y="4927139"/>
                  <a:ext cx="828394" cy="48279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13" name="Gerader Verbinder 112"/>
            <p:cNvCxnSpPr/>
            <p:nvPr/>
          </p:nvCxnSpPr>
          <p:spPr>
            <a:xfrm>
              <a:off x="5041410" y="5352340"/>
              <a:ext cx="0" cy="397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uppieren 118"/>
          <p:cNvGrpSpPr/>
          <p:nvPr/>
        </p:nvGrpSpPr>
        <p:grpSpPr>
          <a:xfrm>
            <a:off x="6180351" y="4815083"/>
            <a:ext cx="940526" cy="1845899"/>
            <a:chOff x="5875552" y="4815083"/>
            <a:chExt cx="940526" cy="1845899"/>
          </a:xfrm>
        </p:grpSpPr>
        <p:grpSp>
          <p:nvGrpSpPr>
            <p:cNvPr id="79" name="Gruppieren 78"/>
            <p:cNvGrpSpPr/>
            <p:nvPr/>
          </p:nvGrpSpPr>
          <p:grpSpPr>
            <a:xfrm>
              <a:off x="5875552" y="4815083"/>
              <a:ext cx="940526" cy="1845899"/>
              <a:chOff x="3885152" y="4815082"/>
              <a:chExt cx="940526" cy="1845899"/>
            </a:xfrm>
          </p:grpSpPr>
          <p:sp>
            <p:nvSpPr>
              <p:cNvPr id="24" name="Rechteck 23"/>
              <p:cNvSpPr/>
              <p:nvPr/>
            </p:nvSpPr>
            <p:spPr>
              <a:xfrm rot="5400000">
                <a:off x="3432465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51" name="Grafik 5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406" y="4896767"/>
                <a:ext cx="828394" cy="482798"/>
              </a:xfrm>
              <a:prstGeom prst="rect">
                <a:avLst/>
              </a:prstGeom>
            </p:spPr>
          </p:pic>
          <p:pic>
            <p:nvPicPr>
              <p:cNvPr id="73" name="Grafik 7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892" y="5990552"/>
                <a:ext cx="856908" cy="570380"/>
              </a:xfrm>
              <a:prstGeom prst="rect">
                <a:avLst/>
              </a:prstGeom>
            </p:spPr>
          </p:pic>
        </p:grpSp>
        <p:cxnSp>
          <p:nvCxnSpPr>
            <p:cNvPr id="116" name="Gerader Verbinder 115"/>
            <p:cNvCxnSpPr/>
            <p:nvPr/>
          </p:nvCxnSpPr>
          <p:spPr>
            <a:xfrm>
              <a:off x="6366746" y="5309894"/>
              <a:ext cx="0" cy="6109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uppieren 156"/>
          <p:cNvGrpSpPr/>
          <p:nvPr/>
        </p:nvGrpSpPr>
        <p:grpSpPr>
          <a:xfrm>
            <a:off x="688654" y="1204503"/>
            <a:ext cx="2267324" cy="1254268"/>
            <a:chOff x="688654" y="1204503"/>
            <a:chExt cx="2267324" cy="1254268"/>
          </a:xfrm>
        </p:grpSpPr>
        <p:pic>
          <p:nvPicPr>
            <p:cNvPr id="152" name="Grafik 15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8654" y="1204503"/>
              <a:ext cx="1927938" cy="1254268"/>
            </a:xfrm>
            <a:prstGeom prst="rect">
              <a:avLst/>
            </a:prstGeom>
          </p:spPr>
        </p:pic>
        <p:sp>
          <p:nvSpPr>
            <p:cNvPr id="125" name="Pfeil nach rechts 124"/>
            <p:cNvSpPr/>
            <p:nvPr/>
          </p:nvSpPr>
          <p:spPr>
            <a:xfrm rot="10800000">
              <a:off x="2494146" y="1630958"/>
              <a:ext cx="461832" cy="161427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3" name="Gruppieren 132"/>
          <p:cNvGrpSpPr/>
          <p:nvPr/>
        </p:nvGrpSpPr>
        <p:grpSpPr>
          <a:xfrm>
            <a:off x="962267" y="4171377"/>
            <a:ext cx="6158610" cy="620190"/>
            <a:chOff x="962267" y="4153959"/>
            <a:chExt cx="5832934" cy="620190"/>
          </a:xfrm>
        </p:grpSpPr>
        <p:grpSp>
          <p:nvGrpSpPr>
            <p:cNvPr id="132" name="Gruppieren 131"/>
            <p:cNvGrpSpPr/>
            <p:nvPr/>
          </p:nvGrpSpPr>
          <p:grpSpPr>
            <a:xfrm>
              <a:off x="962267" y="4168497"/>
              <a:ext cx="5832934" cy="461889"/>
              <a:chOff x="962267" y="4168497"/>
              <a:chExt cx="5832934" cy="461889"/>
            </a:xfrm>
          </p:grpSpPr>
          <p:sp>
            <p:nvSpPr>
              <p:cNvPr id="128" name="Rechteck 127"/>
              <p:cNvSpPr/>
              <p:nvPr/>
            </p:nvSpPr>
            <p:spPr>
              <a:xfrm>
                <a:off x="962267" y="4518284"/>
                <a:ext cx="5832934" cy="11210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9" name="Pfeil nach rechts 128"/>
              <p:cNvSpPr/>
              <p:nvPr/>
            </p:nvSpPr>
            <p:spPr>
              <a:xfrm rot="16200000">
                <a:off x="3980375" y="4318699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962267" y="4153959"/>
              <a:ext cx="5832934" cy="620190"/>
              <a:chOff x="962267" y="4153959"/>
              <a:chExt cx="5832934" cy="620190"/>
            </a:xfrm>
          </p:grpSpPr>
          <p:sp>
            <p:nvSpPr>
              <p:cNvPr id="127" name="Rechteck 126"/>
              <p:cNvSpPr/>
              <p:nvPr/>
            </p:nvSpPr>
            <p:spPr>
              <a:xfrm>
                <a:off x="962267" y="4662047"/>
                <a:ext cx="5832934" cy="11210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0" name="Pfeil nach rechts 129"/>
              <p:cNvSpPr/>
              <p:nvPr/>
            </p:nvSpPr>
            <p:spPr>
              <a:xfrm rot="5400000">
                <a:off x="2962335" y="4380248"/>
                <a:ext cx="615288" cy="162709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45" name="Gruppieren 144"/>
          <p:cNvGrpSpPr/>
          <p:nvPr/>
        </p:nvGrpSpPr>
        <p:grpSpPr>
          <a:xfrm>
            <a:off x="847215" y="4815082"/>
            <a:ext cx="3613155" cy="1848897"/>
            <a:chOff x="847215" y="4815082"/>
            <a:chExt cx="3613155" cy="1848897"/>
          </a:xfrm>
        </p:grpSpPr>
        <p:grpSp>
          <p:nvGrpSpPr>
            <p:cNvPr id="140" name="Gruppieren 139"/>
            <p:cNvGrpSpPr/>
            <p:nvPr/>
          </p:nvGrpSpPr>
          <p:grpSpPr>
            <a:xfrm>
              <a:off x="847215" y="4815082"/>
              <a:ext cx="3613155" cy="1848897"/>
              <a:chOff x="847215" y="4815082"/>
              <a:chExt cx="3613155" cy="1848897"/>
            </a:xfrm>
          </p:grpSpPr>
          <p:grpSp>
            <p:nvGrpSpPr>
              <p:cNvPr id="121" name="Gruppieren 120"/>
              <p:cNvGrpSpPr/>
              <p:nvPr/>
            </p:nvGrpSpPr>
            <p:grpSpPr>
              <a:xfrm>
                <a:off x="847215" y="4815082"/>
                <a:ext cx="3613155" cy="1845900"/>
                <a:chOff x="847215" y="4815082"/>
                <a:chExt cx="3613155" cy="1845900"/>
              </a:xfrm>
            </p:grpSpPr>
            <p:grpSp>
              <p:nvGrpSpPr>
                <p:cNvPr id="102" name="Gruppieren 101"/>
                <p:cNvGrpSpPr/>
                <p:nvPr/>
              </p:nvGrpSpPr>
              <p:grpSpPr>
                <a:xfrm>
                  <a:off x="847215" y="4815082"/>
                  <a:ext cx="3613155" cy="1845900"/>
                  <a:chOff x="847215" y="4815082"/>
                  <a:chExt cx="3613155" cy="1845900"/>
                </a:xfrm>
              </p:grpSpPr>
              <p:grpSp>
                <p:nvGrpSpPr>
                  <p:cNvPr id="95" name="Gruppieren 94"/>
                  <p:cNvGrpSpPr/>
                  <p:nvPr/>
                </p:nvGrpSpPr>
                <p:grpSpPr>
                  <a:xfrm>
                    <a:off x="847215" y="4815082"/>
                    <a:ext cx="3613155" cy="1845900"/>
                    <a:chOff x="847215" y="4815082"/>
                    <a:chExt cx="3613155" cy="1845900"/>
                  </a:xfrm>
                </p:grpSpPr>
                <p:sp>
                  <p:nvSpPr>
                    <p:cNvPr id="93" name="Rechteck 92"/>
                    <p:cNvSpPr/>
                    <p:nvPr/>
                  </p:nvSpPr>
                  <p:spPr>
                    <a:xfrm>
                      <a:off x="847215" y="6303221"/>
                      <a:ext cx="3613155" cy="22212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grpSp>
                  <p:nvGrpSpPr>
                    <p:cNvPr id="81" name="Gruppieren 80"/>
                    <p:cNvGrpSpPr/>
                    <p:nvPr/>
                  </p:nvGrpSpPr>
                  <p:grpSpPr>
                    <a:xfrm>
                      <a:off x="962267" y="4815082"/>
                      <a:ext cx="940526" cy="1845899"/>
                      <a:chOff x="791151" y="4817687"/>
                      <a:chExt cx="940526" cy="1845899"/>
                    </a:xfrm>
                  </p:grpSpPr>
                  <p:sp>
                    <p:nvSpPr>
                      <p:cNvPr id="22" name="Rechteck 21"/>
                      <p:cNvSpPr/>
                      <p:nvPr/>
                    </p:nvSpPr>
                    <p:spPr>
                      <a:xfrm rot="5400000">
                        <a:off x="338464" y="5270374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47" name="Grafik 46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7217" y="4880102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8" name="Grafik 47"/>
                      <p:cNvPicPr>
                        <a:picLocks noChangeAspect="1"/>
                      </p:cNvPicPr>
                      <p:nvPr/>
                    </p:nvPicPr>
                    <p:blipFill>
                      <a:blip r:embed="rId1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0800000" flipV="1">
                        <a:off x="847215" y="5918722"/>
                        <a:ext cx="828396" cy="667664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82" name="Gruppieren 81"/>
                    <p:cNvGrpSpPr/>
                    <p:nvPr/>
                  </p:nvGrpSpPr>
                  <p:grpSpPr>
                    <a:xfrm>
                      <a:off x="2214981" y="4815083"/>
                      <a:ext cx="940526" cy="1845899"/>
                      <a:chOff x="2293951" y="4815082"/>
                      <a:chExt cx="940526" cy="1845899"/>
                    </a:xfrm>
                  </p:grpSpPr>
                  <p:sp>
                    <p:nvSpPr>
                      <p:cNvPr id="23" name="Rechteck 22"/>
                      <p:cNvSpPr/>
                      <p:nvPr/>
                    </p:nvSpPr>
                    <p:spPr>
                      <a:xfrm rot="5400000">
                        <a:off x="1841264" y="5267769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50" name="Grafik 49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27453" y="4956866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101" name="Grafik 100"/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439066" y="5772079"/>
                    <a:ext cx="409754" cy="81170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04" name="Gerader Verbinder 103"/>
                <p:cNvCxnSpPr>
                  <a:endCxn id="48" idx="0"/>
                </p:cNvCxnSpPr>
                <p:nvPr/>
              </p:nvCxnSpPr>
              <p:spPr>
                <a:xfrm>
                  <a:off x="1432529" y="5360295"/>
                  <a:ext cx="0" cy="55582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Gerader Verbinder 105"/>
                <p:cNvCxnSpPr/>
                <p:nvPr/>
              </p:nvCxnSpPr>
              <p:spPr>
                <a:xfrm>
                  <a:off x="2643943" y="5387411"/>
                  <a:ext cx="0" cy="332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Gruppieren 133"/>
              <p:cNvGrpSpPr/>
              <p:nvPr/>
            </p:nvGrpSpPr>
            <p:grpSpPr>
              <a:xfrm>
                <a:off x="3412650" y="4818080"/>
                <a:ext cx="940526" cy="1845899"/>
                <a:chOff x="5875552" y="4815083"/>
                <a:chExt cx="940526" cy="1845899"/>
              </a:xfrm>
            </p:grpSpPr>
            <p:grpSp>
              <p:nvGrpSpPr>
                <p:cNvPr id="135" name="Gruppieren 134"/>
                <p:cNvGrpSpPr/>
                <p:nvPr/>
              </p:nvGrpSpPr>
              <p:grpSpPr>
                <a:xfrm>
                  <a:off x="5875552" y="4815083"/>
                  <a:ext cx="940526" cy="1845899"/>
                  <a:chOff x="3885152" y="4815082"/>
                  <a:chExt cx="940526" cy="1845899"/>
                </a:xfrm>
              </p:grpSpPr>
              <p:sp>
                <p:nvSpPr>
                  <p:cNvPr id="137" name="Rechteck 136"/>
                  <p:cNvSpPr/>
                  <p:nvPr/>
                </p:nvSpPr>
                <p:spPr>
                  <a:xfrm rot="5400000">
                    <a:off x="3432465" y="5267769"/>
                    <a:ext cx="1845899" cy="94052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pic>
                <p:nvPicPr>
                  <p:cNvPr id="138" name="Grafik 137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76406" y="4896767"/>
                    <a:ext cx="828394" cy="48279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36" name="Gerader Verbinder 135"/>
                <p:cNvCxnSpPr/>
                <p:nvPr/>
              </p:nvCxnSpPr>
              <p:spPr>
                <a:xfrm>
                  <a:off x="6334888" y="5385240"/>
                  <a:ext cx="0" cy="3065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41" name="Grafik 14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993" y="5733708"/>
              <a:ext cx="855484" cy="838106"/>
            </a:xfrm>
            <a:prstGeom prst="rect">
              <a:avLst/>
            </a:prstGeom>
          </p:spPr>
        </p:pic>
      </p:grpSp>
      <p:grpSp>
        <p:nvGrpSpPr>
          <p:cNvPr id="151" name="Gruppieren 150"/>
          <p:cNvGrpSpPr/>
          <p:nvPr/>
        </p:nvGrpSpPr>
        <p:grpSpPr>
          <a:xfrm>
            <a:off x="3503904" y="168826"/>
            <a:ext cx="4742089" cy="1272992"/>
            <a:chOff x="3503904" y="168826"/>
            <a:chExt cx="4742089" cy="1272992"/>
          </a:xfrm>
        </p:grpSpPr>
        <p:pic>
          <p:nvPicPr>
            <p:cNvPr id="150" name="Grafik 14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03904" y="168826"/>
              <a:ext cx="1469215" cy="1167719"/>
            </a:xfrm>
            <a:prstGeom prst="rect">
              <a:avLst/>
            </a:prstGeom>
          </p:spPr>
        </p:pic>
        <p:grpSp>
          <p:nvGrpSpPr>
            <p:cNvPr id="78" name="Gruppieren 77"/>
            <p:cNvGrpSpPr/>
            <p:nvPr/>
          </p:nvGrpSpPr>
          <p:grpSpPr>
            <a:xfrm>
              <a:off x="3694852" y="196984"/>
              <a:ext cx="4551141" cy="1244834"/>
              <a:chOff x="3694852" y="196984"/>
              <a:chExt cx="4551141" cy="1244834"/>
            </a:xfrm>
          </p:grpSpPr>
          <p:grpSp>
            <p:nvGrpSpPr>
              <p:cNvPr id="59" name="Gruppieren 58"/>
              <p:cNvGrpSpPr/>
              <p:nvPr/>
            </p:nvGrpSpPr>
            <p:grpSpPr>
              <a:xfrm>
                <a:off x="5806368" y="196984"/>
                <a:ext cx="2439625" cy="1118506"/>
                <a:chOff x="5806368" y="196984"/>
                <a:chExt cx="2439625" cy="1118506"/>
              </a:xfrm>
            </p:grpSpPr>
            <p:grpSp>
              <p:nvGrpSpPr>
                <p:cNvPr id="54" name="Gruppieren 53"/>
                <p:cNvGrpSpPr/>
                <p:nvPr/>
              </p:nvGrpSpPr>
              <p:grpSpPr>
                <a:xfrm rot="5400000">
                  <a:off x="5834486" y="518478"/>
                  <a:ext cx="405597" cy="461833"/>
                  <a:chOff x="6521880" y="2861540"/>
                  <a:chExt cx="405597" cy="461833"/>
                </a:xfrm>
              </p:grpSpPr>
              <p:sp>
                <p:nvSpPr>
                  <p:cNvPr id="55" name="Pfeil nach rechts 54"/>
                  <p:cNvSpPr/>
                  <p:nvPr/>
                </p:nvSpPr>
                <p:spPr>
                  <a:xfrm rot="16200000">
                    <a:off x="6371678" y="3011742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6" name="Pfeil nach rechts 55"/>
                  <p:cNvSpPr/>
                  <p:nvPr/>
                </p:nvSpPr>
                <p:spPr>
                  <a:xfrm rot="5400000">
                    <a:off x="6615848" y="3011743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58" name="Grafik 57"/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3733" y="196984"/>
                  <a:ext cx="1612260" cy="1118506"/>
                </a:xfrm>
                <a:prstGeom prst="rect">
                  <a:avLst/>
                </a:prstGeom>
              </p:spPr>
            </p:pic>
          </p:grpSp>
          <p:grpSp>
            <p:nvGrpSpPr>
              <p:cNvPr id="75" name="Gruppieren 74"/>
              <p:cNvGrpSpPr/>
              <p:nvPr/>
            </p:nvGrpSpPr>
            <p:grpSpPr>
              <a:xfrm>
                <a:off x="3694852" y="979985"/>
                <a:ext cx="405597" cy="461833"/>
                <a:chOff x="6524300" y="3414197"/>
                <a:chExt cx="405597" cy="461833"/>
              </a:xfrm>
            </p:grpSpPr>
            <p:sp>
              <p:nvSpPr>
                <p:cNvPr id="76" name="Pfeil nach rechts 75"/>
                <p:cNvSpPr/>
                <p:nvPr/>
              </p:nvSpPr>
              <p:spPr>
                <a:xfrm rot="16200000">
                  <a:off x="6374098" y="3564399"/>
                  <a:ext cx="461832" cy="161427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7" name="Pfeil nach rechts 76"/>
                <p:cNvSpPr/>
                <p:nvPr/>
              </p:nvSpPr>
              <p:spPr>
                <a:xfrm rot="5400000">
                  <a:off x="6618268" y="3564400"/>
                  <a:ext cx="461832" cy="161427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</p:grpSp>
      <p:grpSp>
        <p:nvGrpSpPr>
          <p:cNvPr id="149" name="Gruppieren 148"/>
          <p:cNvGrpSpPr/>
          <p:nvPr/>
        </p:nvGrpSpPr>
        <p:grpSpPr>
          <a:xfrm>
            <a:off x="4531204" y="1262862"/>
            <a:ext cx="3714789" cy="1464005"/>
            <a:chOff x="4531204" y="1262862"/>
            <a:chExt cx="3714789" cy="1464005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4531204" y="1619187"/>
              <a:ext cx="3714789" cy="1107680"/>
              <a:chOff x="4516928" y="1619187"/>
              <a:chExt cx="3714789" cy="1107680"/>
            </a:xfrm>
          </p:grpSpPr>
          <p:grpSp>
            <p:nvGrpSpPr>
              <p:cNvPr id="71" name="Gruppieren 70"/>
              <p:cNvGrpSpPr/>
              <p:nvPr/>
            </p:nvGrpSpPr>
            <p:grpSpPr>
              <a:xfrm>
                <a:off x="5020438" y="1619187"/>
                <a:ext cx="3211279" cy="1107680"/>
                <a:chOff x="4754094" y="1619629"/>
                <a:chExt cx="3211279" cy="1107680"/>
              </a:xfrm>
            </p:grpSpPr>
            <p:grpSp>
              <p:nvGrpSpPr>
                <p:cNvPr id="37" name="Gruppieren 36"/>
                <p:cNvGrpSpPr/>
                <p:nvPr/>
              </p:nvGrpSpPr>
              <p:grpSpPr>
                <a:xfrm>
                  <a:off x="5253711" y="1619629"/>
                  <a:ext cx="2711662" cy="1107680"/>
                  <a:chOff x="5593623" y="1833551"/>
                  <a:chExt cx="2711662" cy="1107680"/>
                </a:xfrm>
              </p:grpSpPr>
              <p:pic>
                <p:nvPicPr>
                  <p:cNvPr id="27" name="Grafik 26"/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93623" y="1833551"/>
                    <a:ext cx="1092104" cy="1107680"/>
                  </a:xfrm>
                  <a:prstGeom prst="rect">
                    <a:avLst/>
                  </a:prstGeom>
                </p:spPr>
              </p:pic>
              <p:pic>
                <p:nvPicPr>
                  <p:cNvPr id="29" name="Grafik 28"/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82327" y="1988431"/>
                    <a:ext cx="1122958" cy="793090"/>
                  </a:xfrm>
                  <a:prstGeom prst="rect">
                    <a:avLst/>
                  </a:prstGeom>
                </p:spPr>
              </p:pic>
              <p:grpSp>
                <p:nvGrpSpPr>
                  <p:cNvPr id="34" name="Gruppieren 33"/>
                  <p:cNvGrpSpPr/>
                  <p:nvPr/>
                </p:nvGrpSpPr>
                <p:grpSpPr>
                  <a:xfrm rot="5400000">
                    <a:off x="6713845" y="2154059"/>
                    <a:ext cx="405597" cy="461833"/>
                    <a:chOff x="6524300" y="3414197"/>
                    <a:chExt cx="405597" cy="461833"/>
                  </a:xfrm>
                </p:grpSpPr>
                <p:sp>
                  <p:nvSpPr>
                    <p:cNvPr id="35" name="Pfeil nach rechts 34"/>
                    <p:cNvSpPr/>
                    <p:nvPr/>
                  </p:nvSpPr>
                  <p:spPr>
                    <a:xfrm rot="16200000">
                      <a:off x="6374098" y="3564399"/>
                      <a:ext cx="461832" cy="16142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36" name="Pfeil nach rechts 35"/>
                    <p:cNvSpPr/>
                    <p:nvPr/>
                  </p:nvSpPr>
                  <p:spPr>
                    <a:xfrm rot="5400000">
                      <a:off x="6618268" y="3564400"/>
                      <a:ext cx="461832" cy="16142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</p:grpSp>
            <p:grpSp>
              <p:nvGrpSpPr>
                <p:cNvPr id="60" name="Gruppieren 59"/>
                <p:cNvGrpSpPr/>
                <p:nvPr/>
              </p:nvGrpSpPr>
              <p:grpSpPr>
                <a:xfrm rot="5400000">
                  <a:off x="4782212" y="1935299"/>
                  <a:ext cx="405597" cy="461833"/>
                  <a:chOff x="6524300" y="3414197"/>
                  <a:chExt cx="405597" cy="461833"/>
                </a:xfrm>
              </p:grpSpPr>
              <p:sp>
                <p:nvSpPr>
                  <p:cNvPr id="61" name="Pfeil nach rechts 60"/>
                  <p:cNvSpPr/>
                  <p:nvPr/>
                </p:nvSpPr>
                <p:spPr>
                  <a:xfrm rot="16200000">
                    <a:off x="6374098" y="3564399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2" name="Pfeil nach rechts 61"/>
                  <p:cNvSpPr/>
                  <p:nvPr/>
                </p:nvSpPr>
                <p:spPr>
                  <a:xfrm rot="5400000">
                    <a:off x="6618268" y="3564400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pic>
            <p:nvPicPr>
              <p:cNvPr id="122" name="Grafik 121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6928" y="1916059"/>
                <a:ext cx="497888" cy="497888"/>
              </a:xfrm>
              <a:prstGeom prst="rect">
                <a:avLst/>
              </a:prstGeom>
            </p:spPr>
          </p:pic>
        </p:grpSp>
        <p:grpSp>
          <p:nvGrpSpPr>
            <p:cNvPr id="148" name="Gruppieren 147"/>
            <p:cNvGrpSpPr/>
            <p:nvPr/>
          </p:nvGrpSpPr>
          <p:grpSpPr>
            <a:xfrm rot="16200000">
              <a:off x="7678762" y="1290980"/>
              <a:ext cx="461833" cy="405597"/>
              <a:chOff x="7855104" y="3458341"/>
              <a:chExt cx="461833" cy="405597"/>
            </a:xfrm>
          </p:grpSpPr>
          <p:sp>
            <p:nvSpPr>
              <p:cNvPr id="146" name="Pfeil nach rechts 145"/>
              <p:cNvSpPr/>
              <p:nvPr/>
            </p:nvSpPr>
            <p:spPr>
              <a:xfrm>
                <a:off x="7855105" y="3458341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7" name="Pfeil nach rechts 146"/>
              <p:cNvSpPr/>
              <p:nvPr/>
            </p:nvSpPr>
            <p:spPr>
              <a:xfrm rot="10800000">
                <a:off x="7855104" y="3702511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58" name="Textfeld 157"/>
          <p:cNvSpPr txBox="1"/>
          <p:nvPr/>
        </p:nvSpPr>
        <p:spPr>
          <a:xfrm>
            <a:off x="4958745" y="1026792"/>
            <a:ext cx="25378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Abstraktion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und Digitalisierung</a:t>
            </a:r>
            <a:br>
              <a:rPr lang="de-DE" dirty="0" smtClean="0"/>
            </a:br>
            <a:r>
              <a:rPr lang="de-DE" dirty="0" smtClean="0"/>
              <a:t>der Anlage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Schnittstelle für die</a:t>
            </a:r>
            <a:br>
              <a:rPr lang="de-DE" dirty="0" smtClean="0"/>
            </a:br>
            <a:r>
              <a:rPr lang="de-DE" dirty="0" smtClean="0"/>
              <a:t>Managementschicht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und der CPOs</a:t>
            </a:r>
          </a:p>
        </p:txBody>
      </p:sp>
      <p:sp>
        <p:nvSpPr>
          <p:cNvPr id="160" name="Textfeld 159"/>
          <p:cNvSpPr txBox="1"/>
          <p:nvPr/>
        </p:nvSpPr>
        <p:spPr>
          <a:xfrm>
            <a:off x="4476727" y="4934969"/>
            <a:ext cx="144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Producer</a:t>
            </a:r>
          </a:p>
        </p:txBody>
      </p:sp>
      <p:sp>
        <p:nvSpPr>
          <p:cNvPr id="161" name="Textfeld 160"/>
          <p:cNvSpPr txBox="1"/>
          <p:nvPr/>
        </p:nvSpPr>
        <p:spPr>
          <a:xfrm>
            <a:off x="4483501" y="5366198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Consumer</a:t>
            </a:r>
          </a:p>
        </p:txBody>
      </p:sp>
      <p:sp>
        <p:nvSpPr>
          <p:cNvPr id="162" name="Textfeld 161"/>
          <p:cNvSpPr txBox="1"/>
          <p:nvPr/>
        </p:nvSpPr>
        <p:spPr>
          <a:xfrm>
            <a:off x="4483829" y="5788601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Storage</a:t>
            </a:r>
          </a:p>
        </p:txBody>
      </p:sp>
      <p:sp>
        <p:nvSpPr>
          <p:cNvPr id="163" name="Textfeld 162"/>
          <p:cNvSpPr txBox="1"/>
          <p:nvPr/>
        </p:nvSpPr>
        <p:spPr>
          <a:xfrm>
            <a:off x="4637568" y="2654630"/>
            <a:ext cx="153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Data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Collector</a:t>
            </a:r>
            <a:endParaRPr lang="de-DE" dirty="0" smtClean="0"/>
          </a:p>
        </p:txBody>
      </p:sp>
      <p:sp>
        <p:nvSpPr>
          <p:cNvPr id="164" name="Textfeld 163"/>
          <p:cNvSpPr txBox="1"/>
          <p:nvPr/>
        </p:nvSpPr>
        <p:spPr>
          <a:xfrm>
            <a:off x="1340207" y="2704939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Handler</a:t>
            </a:r>
          </a:p>
        </p:txBody>
      </p:sp>
      <p:sp>
        <p:nvSpPr>
          <p:cNvPr id="166" name="Textfeld 165"/>
          <p:cNvSpPr txBox="1"/>
          <p:nvPr/>
        </p:nvSpPr>
        <p:spPr>
          <a:xfrm>
            <a:off x="6275876" y="2747638"/>
            <a:ext cx="2847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i="1" dirty="0" smtClean="0"/>
              <a:t>Projekt </a:t>
            </a:r>
            <a:r>
              <a:rPr lang="de-DE" i="1" dirty="0" err="1"/>
              <a:t>MYiTOPS</a:t>
            </a:r>
            <a:r>
              <a:rPr lang="de-DE" i="1" dirty="0"/>
              <a:t> (gefördert von BWS plus mit 110 000 Euro) 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Doppelabschluss-programme </a:t>
            </a:r>
            <a:r>
              <a:rPr lang="de-DE" dirty="0"/>
              <a:t>(Bachelor)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 smtClean="0"/>
          </a:p>
        </p:txBody>
      </p:sp>
      <p:sp>
        <p:nvSpPr>
          <p:cNvPr id="169" name="Textfeld 168"/>
          <p:cNvSpPr txBox="1"/>
          <p:nvPr/>
        </p:nvSpPr>
        <p:spPr>
          <a:xfrm>
            <a:off x="900276" y="867988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Monitoring</a:t>
            </a:r>
          </a:p>
        </p:txBody>
      </p:sp>
      <p:sp>
        <p:nvSpPr>
          <p:cNvPr id="170" name="Textfeld 169"/>
          <p:cNvSpPr txBox="1"/>
          <p:nvPr/>
        </p:nvSpPr>
        <p:spPr>
          <a:xfrm>
            <a:off x="2901966" y="398070"/>
            <a:ext cx="200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Management Interface</a:t>
            </a:r>
            <a:endParaRPr lang="de-DE" dirty="0" smtClean="0"/>
          </a:p>
        </p:txBody>
      </p:sp>
      <p:sp>
        <p:nvSpPr>
          <p:cNvPr id="171" name="Textfeld 170"/>
          <p:cNvSpPr txBox="1"/>
          <p:nvPr/>
        </p:nvSpPr>
        <p:spPr>
          <a:xfrm>
            <a:off x="6227682" y="225150"/>
            <a:ext cx="289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OOP-</a:t>
            </a:r>
            <a:r>
              <a:rPr lang="de-DE" dirty="0" err="1"/>
              <a:t>oriented</a:t>
            </a:r>
            <a:r>
              <a:rPr lang="de-DE" dirty="0"/>
              <a:t> </a:t>
            </a:r>
            <a:r>
              <a:rPr lang="de-DE" dirty="0" err="1" smtClean="0"/>
              <a:t>Programming</a:t>
            </a:r>
            <a:r>
              <a:rPr lang="de-DE" dirty="0" smtClean="0"/>
              <a:t> </a:t>
            </a:r>
            <a:r>
              <a:rPr lang="de-DE" dirty="0" err="1" smtClean="0"/>
              <a:t>Paradigm</a:t>
            </a:r>
            <a:endParaRPr lang="de-DE" dirty="0"/>
          </a:p>
        </p:txBody>
      </p:sp>
      <p:sp>
        <p:nvSpPr>
          <p:cNvPr id="172" name="Textfeld 171"/>
          <p:cNvSpPr txBox="1"/>
          <p:nvPr/>
        </p:nvSpPr>
        <p:spPr>
          <a:xfrm>
            <a:off x="853632" y="4113174"/>
            <a:ext cx="302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Cyber-</a:t>
            </a:r>
            <a:r>
              <a:rPr lang="de-DE" dirty="0" err="1" smtClean="0"/>
              <a:t>Physical</a:t>
            </a:r>
            <a:r>
              <a:rPr lang="de-DE" dirty="0" smtClean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347785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allAtOnce"/>
      <p:bldP spid="160" grpId="0" build="allAtOnce"/>
      <p:bldP spid="161" grpId="0" build="allAtOnce"/>
      <p:bldP spid="162" grpId="0" build="allAtOnce"/>
      <p:bldP spid="163" grpId="0" build="allAtOnce"/>
      <p:bldP spid="164" grpId="0" build="allAtOnce"/>
      <p:bldP spid="169" grpId="0" build="allAtOnce"/>
      <p:bldP spid="170" grpId="0" build="allAtOnce"/>
      <p:bldP spid="171" grpId="0" build="allAtOnce"/>
      <p:bldP spid="172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Opens different </a:t>
            </a:r>
            <a:r>
              <a:rPr lang="de-DE" dirty="0" err="1"/>
              <a:t>possibilities</a:t>
            </a:r>
            <a:r>
              <a:rPr lang="de-DE" dirty="0"/>
              <a:t>: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187994" y="2171699"/>
            <a:ext cx="6851106" cy="3055257"/>
          </a:xfrm>
        </p:spPr>
        <p:txBody>
          <a:bodyPr/>
          <a:lstStyle/>
          <a:p>
            <a:endParaRPr lang="de-DE" sz="1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Design of the visualization and usability of energy flows of combined heat and power units (CHPs) on a touch screen</a:t>
            </a:r>
            <a:r>
              <a:rPr lang="en-US" sz="18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Integration of weather data </a:t>
            </a:r>
            <a:endParaRPr lang="en-US" sz="18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Conception of the management of BHKWs for the </a:t>
            </a:r>
            <a:r>
              <a:rPr lang="en-US" sz="1800" dirty="0" err="1"/>
              <a:t>eMobility</a:t>
            </a:r>
            <a:r>
              <a:rPr lang="en-US" sz="1800" dirty="0"/>
              <a:t> (charging station</a:t>
            </a:r>
            <a:r>
              <a:rPr lang="en-US" sz="1800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Development and integration of an electrical storage </a:t>
            </a:r>
            <a:r>
              <a:rPr lang="en-US" sz="1800" dirty="0" smtClean="0"/>
              <a:t>device</a:t>
            </a:r>
          </a:p>
          <a:p>
            <a:r>
              <a:rPr lang="en-US" sz="1800" dirty="0" smtClean="0"/>
              <a:t> </a:t>
            </a: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Control of test benches and energy systems via the Internet</a:t>
            </a:r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val="25137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035360" y="1522474"/>
            <a:ext cx="7771320" cy="31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i="1" dirty="0" smtClean="0"/>
              <a:t>Cyber-physical Test Benches Remotely Controlled </a:t>
            </a:r>
            <a:r>
              <a:rPr lang="en-US" sz="3200" i="1" dirty="0"/>
              <a:t>via I</a:t>
            </a:r>
            <a:r>
              <a:rPr lang="en-US" sz="3200" i="1" dirty="0" smtClean="0"/>
              <a:t>nternet </a:t>
            </a:r>
          </a:p>
          <a:p>
            <a:pPr>
              <a:lnSpc>
                <a:spcPct val="100000"/>
              </a:lnSpc>
            </a:pPr>
            <a:endParaRPr lang="en-US" sz="28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 as part of the </a:t>
            </a:r>
            <a:r>
              <a:rPr lang="en-US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MYiTOPS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project</a:t>
            </a:r>
            <a:endParaRPr lang="de-DE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482810" y="4377911"/>
            <a:ext cx="6425513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Nicht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vergessen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du </a:t>
            </a: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bist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der Moderator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!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Du leitest die Themen ein und lässt sie </a:t>
            </a: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aber von den Teilnehmern 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erarbeiten</a:t>
            </a: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!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8878" y="1446100"/>
            <a:ext cx="8657584" cy="57627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863600"/>
            <a:ext cx="7785720" cy="1357200"/>
          </a:xfrm>
        </p:spPr>
        <p:txBody>
          <a:bodyPr/>
          <a:lstStyle/>
          <a:p>
            <a:r>
              <a:rPr lang="en-US" dirty="0"/>
              <a:t>How can we work together in the future?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522">
            <a:off x="4257362" y="2121643"/>
            <a:ext cx="4476750" cy="32385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3317802"/>
            <a:ext cx="3810000" cy="20193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089" y="3317802"/>
            <a:ext cx="1234849" cy="12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3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GitHub</a:t>
            </a:r>
            <a:r>
              <a:rPr lang="de-DE" b="1" dirty="0" smtClean="0"/>
              <a:t>?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585800"/>
            <a:ext cx="8228880" cy="24291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It lets you and others work together on projects from anywhere.</a:t>
            </a:r>
            <a:endParaRPr lang="de-DE" sz="4400" dirty="0"/>
          </a:p>
        </p:txBody>
      </p:sp>
      <p:sp>
        <p:nvSpPr>
          <p:cNvPr id="4" name="Rechteck 3"/>
          <p:cNvSpPr/>
          <p:nvPr/>
        </p:nvSpPr>
        <p:spPr>
          <a:xfrm>
            <a:off x="549992" y="3932334"/>
            <a:ext cx="84850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What do I have to do to use </a:t>
            </a:r>
            <a:r>
              <a:rPr lang="en-US" sz="4000" dirty="0" smtClean="0">
                <a:solidFill>
                  <a:srgbClr val="FF0000"/>
                </a:solidFill>
              </a:rPr>
              <a:t>GitHub</a:t>
            </a:r>
            <a:r>
              <a:rPr lang="en-US" sz="4000" dirty="0">
                <a:solidFill>
                  <a:srgbClr val="FF0000"/>
                </a:solidFill>
              </a:rPr>
              <a:t>?</a:t>
            </a:r>
            <a:endParaRPr lang="de-DE" sz="4000" dirty="0">
              <a:solidFill>
                <a:srgbClr val="FF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549992" y="4640220"/>
            <a:ext cx="78854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When would you want to learn it? </a:t>
            </a:r>
            <a:endParaRPr lang="de-DE" sz="4000" dirty="0">
              <a:solidFill>
                <a:srgbClr val="FF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49992" y="5348106"/>
            <a:ext cx="36359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What can I do?</a:t>
            </a:r>
            <a:endParaRPr lang="de-DE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28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 Publications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4092502"/>
            <a:ext cx="3810000" cy="20193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25" y="4035334"/>
            <a:ext cx="2391086" cy="239108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89" y="4092502"/>
            <a:ext cx="1234849" cy="1234849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850351" y="6212191"/>
            <a:ext cx="2568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80">
              <a:lnSpc>
                <a:spcPct val="100000"/>
              </a:lnSpc>
              <a:buClr>
                <a:srgbClr val="000000"/>
              </a:buClr>
            </a:pPr>
            <a:r>
              <a:rPr lang="de-DE" spc="-1" dirty="0" smtClean="0">
                <a:uFill>
                  <a:solidFill>
                    <a:srgbClr val="FFFFFF"/>
                  </a:solidFill>
                </a:uFill>
              </a:rPr>
              <a:t>GitHub.com/</a:t>
            </a:r>
            <a:r>
              <a:rPr lang="de-DE" spc="-1" dirty="0" err="1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ikkuengine</a:t>
            </a:r>
            <a:endParaRPr lang="de-DE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674914" y="1711412"/>
            <a:ext cx="84690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SimulatedCPSLabVIEWEnergySystem </a:t>
            </a:r>
            <a:r>
              <a:rPr lang="de-DE" dirty="0" smtClean="0"/>
              <a:t>(LabVIEW)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CHPefficiency </a:t>
            </a:r>
            <a:r>
              <a:rPr lang="de-DE" dirty="0" smtClean="0"/>
              <a:t>(Python)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e-DE" dirty="0"/>
          </a:p>
          <a:p>
            <a:r>
              <a:rPr lang="de-DE" dirty="0" smtClean="0"/>
              <a:t>Will </a:t>
            </a:r>
            <a:r>
              <a:rPr lang="de-DE" dirty="0"/>
              <a:t>follow </a:t>
            </a:r>
            <a:r>
              <a:rPr lang="de-DE" dirty="0" err="1"/>
              <a:t>soon</a:t>
            </a:r>
            <a:r>
              <a:rPr lang="de-DE" dirty="0"/>
              <a:t>: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SingleServerCHPefficiency </a:t>
            </a:r>
            <a:r>
              <a:rPr lang="de-DE" dirty="0" smtClean="0"/>
              <a:t>(LabVIEW)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ThreadedEtaNetServer </a:t>
            </a:r>
            <a:r>
              <a:rPr lang="de-DE" dirty="0" smtClean="0"/>
              <a:t>(C++/Qt5.8)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CPOEtaNetClient </a:t>
            </a:r>
            <a:r>
              <a:rPr lang="de-DE" dirty="0"/>
              <a:t>(C++/Qt5.8</a:t>
            </a:r>
            <a:r>
              <a:rPr lang="de-DE" dirty="0" smtClean="0"/>
              <a:t>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029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2079360" y="1010160"/>
            <a:ext cx="512640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Dankeschön…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738085" y="1940211"/>
            <a:ext cx="5122783" cy="44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7000"/>
              </a:lnSpc>
            </a:pPr>
            <a:r>
              <a:rPr lang="de-DE" sz="28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Times New Roman"/>
              </a:rPr>
              <a:t>Contact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Ferhat Aslan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Institut für Kälte-, Klima- und Umwelttechnik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Tel.: 0721 925-1815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Raum M-U07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E-Mail: ferhat.aslan@hs-karlsruhe.de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Prof. Dr.-Ing. Maurice Kettner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Fakultät für Maschinenbau und Mechatronik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Tel.: 0721 925-1845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Raum F-111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E-Mail: maurice.kettner@hs-karlsruhe.de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1" name="Picture 17"/>
          <p:cNvPicPr/>
          <p:nvPr/>
        </p:nvPicPr>
        <p:blipFill>
          <a:blip r:embed="rId2"/>
          <a:stretch/>
        </p:blipFill>
        <p:spPr>
          <a:xfrm>
            <a:off x="4906234" y="194040"/>
            <a:ext cx="4007880" cy="44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961425" y="1754251"/>
            <a:ext cx="7467040" cy="49083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080">
              <a:buClr>
                <a:srgbClr val="000000"/>
              </a:buClr>
            </a:pP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Fist </a:t>
            </a:r>
            <a:r>
              <a:rPr lang="de-DE" sz="1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day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Presentation and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</a:t>
            </a:r>
            <a:endParaRPr lang="de-DE" sz="16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Morning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State </a:t>
            </a:r>
            <a:r>
              <a:rPr lang="de-DE" sz="1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Technology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Digitalisation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Definition 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Digitalisation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Cyber-physical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ystems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Open-Source and GitHub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Internet and Cyber Security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Work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+ Discussion about results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Afternoon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: 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Technical </a:t>
            </a:r>
            <a:r>
              <a:rPr lang="de-DE" sz="1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requirements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 HS-UMT</a:t>
            </a:r>
            <a:endParaRPr lang="de-DE" sz="1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(Textkörper)"/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Test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benches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System 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controlling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Sensor/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Actor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</a:t>
            </a: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Network / Internet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en-US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Groub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Work +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Discussion about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results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en-US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Second day (Morning):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Practical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Introduction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dirty="0"/>
              <a:t> </a:t>
            </a:r>
            <a:r>
              <a:rPr lang="de-DE" sz="1600" dirty="0" err="1" smtClean="0"/>
              <a:t>introduction</a:t>
            </a:r>
            <a:r>
              <a:rPr lang="de-DE" sz="1600" dirty="0" smtClean="0"/>
              <a:t> </a:t>
            </a:r>
            <a:r>
              <a:rPr lang="de-DE" sz="1600" dirty="0" err="1" smtClean="0"/>
              <a:t>github</a:t>
            </a:r>
            <a:endParaRPr lang="de-DE" sz="1600" dirty="0" smtClean="0"/>
          </a:p>
          <a:p>
            <a:pPr marL="1080">
              <a:buClr>
                <a:srgbClr val="000000"/>
              </a:buClr>
            </a:pPr>
            <a:r>
              <a:rPr lang="de-DE" sz="1600" dirty="0" smtClean="0"/>
              <a:t>		Set </a:t>
            </a:r>
            <a:r>
              <a:rPr lang="de-DE" sz="1600" dirty="0" err="1" smtClean="0"/>
              <a:t>up</a:t>
            </a:r>
            <a:r>
              <a:rPr lang="de-DE" sz="1600" dirty="0"/>
              <a:t> Cyber-</a:t>
            </a:r>
            <a:r>
              <a:rPr lang="de-DE" sz="1600" dirty="0" err="1"/>
              <a:t>physical</a:t>
            </a:r>
            <a:r>
              <a:rPr lang="de-DE" sz="1600" dirty="0"/>
              <a:t> </a:t>
            </a:r>
            <a:r>
              <a:rPr lang="de-DE" sz="1600" dirty="0" err="1"/>
              <a:t>system</a:t>
            </a:r>
            <a:r>
              <a:rPr lang="de-DE" sz="1600" dirty="0"/>
              <a:t> RPI </a:t>
            </a:r>
            <a:endParaRPr lang="de-DE" sz="1600" dirty="0" smtClean="0"/>
          </a:p>
          <a:p>
            <a:pPr marL="1080">
              <a:buClr>
                <a:srgbClr val="000000"/>
              </a:buClr>
            </a:pPr>
            <a:r>
              <a:rPr lang="de-DE" sz="1600" dirty="0"/>
              <a:t>	</a:t>
            </a:r>
            <a:r>
              <a:rPr lang="de-DE" sz="1600" dirty="0" smtClean="0"/>
              <a:t>	</a:t>
            </a:r>
            <a:r>
              <a:rPr lang="de-DE" sz="1600" dirty="0"/>
              <a:t>S</a:t>
            </a:r>
            <a:r>
              <a:rPr lang="de-DE" sz="1600" dirty="0" smtClean="0"/>
              <a:t>et </a:t>
            </a:r>
            <a:r>
              <a:rPr lang="de-DE" sz="1600" dirty="0" err="1" smtClean="0"/>
              <a:t>up</a:t>
            </a:r>
            <a:r>
              <a:rPr lang="de-DE" sz="1600" dirty="0" smtClean="0"/>
              <a:t> Network </a:t>
            </a:r>
            <a:r>
              <a:rPr lang="de-DE" sz="1600" dirty="0" err="1" smtClean="0"/>
              <a:t>and</a:t>
            </a:r>
            <a:r>
              <a:rPr lang="de-DE" sz="1600" dirty="0" smtClean="0"/>
              <a:t> Server 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 err="1" smtClean="0"/>
              <a:t>Labview</a:t>
            </a:r>
            <a:r>
              <a:rPr lang="de-DE" sz="1600" dirty="0" smtClean="0"/>
              <a:t> </a:t>
            </a:r>
            <a:r>
              <a:rPr lang="de-DE" sz="1600" dirty="0"/>
              <a:t>	</a:t>
            </a:r>
            <a:r>
              <a:rPr lang="de-DE" sz="1600" dirty="0" smtClean="0"/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dirty="0"/>
              <a:t>	</a:t>
            </a:r>
            <a:r>
              <a:rPr lang="de-DE" sz="1600" dirty="0" smtClean="0"/>
              <a:t>	</a:t>
            </a:r>
            <a:endParaRPr lang="de-DE" sz="1600" dirty="0"/>
          </a:p>
          <a:p>
            <a:pPr marL="1080">
              <a:buClr>
                <a:srgbClr val="000000"/>
              </a:buClr>
            </a:pPr>
            <a:endParaRPr lang="de-DE" sz="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20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10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6947640" y="332640"/>
            <a:ext cx="1727640" cy="33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3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06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6151320" y="6356520"/>
            <a:ext cx="26506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fld id="{C2A128E5-073E-4BA0-8CB0-FB99CCFE2D2D}" type="slidenum"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fld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5"/>
          <p:cNvSpPr/>
          <p:nvPr/>
        </p:nvSpPr>
        <p:spPr>
          <a:xfrm>
            <a:off x="961425" y="1129651"/>
            <a:ext cx="778572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 is divided into three 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blocks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/>
          <p:cNvGrpSpPr/>
          <p:nvPr/>
        </p:nvGrpSpPr>
        <p:grpSpPr>
          <a:xfrm>
            <a:off x="6280150" y="3651022"/>
            <a:ext cx="2571752" cy="2694685"/>
            <a:chOff x="6280150" y="3651022"/>
            <a:chExt cx="2571752" cy="2694685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302" y="3651022"/>
              <a:ext cx="2387600" cy="119380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150" y="3722785"/>
              <a:ext cx="2184402" cy="2622922"/>
            </a:xfrm>
            <a:prstGeom prst="rect">
              <a:avLst/>
            </a:prstGeom>
          </p:spPr>
        </p:pic>
      </p:grpSp>
      <p:pic>
        <p:nvPicPr>
          <p:cNvPr id="17" name="Grafi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99" y="3722785"/>
            <a:ext cx="2889956" cy="16256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50" y="4125832"/>
            <a:ext cx="2971800" cy="209883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Definition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Digitalisation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778820" y="1657563"/>
            <a:ext cx="80730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… is </a:t>
            </a:r>
            <a:r>
              <a:rPr lang="en-US" dirty="0"/>
              <a:t>the process of converting information into a </a:t>
            </a:r>
            <a:r>
              <a:rPr lang="en-US" dirty="0">
                <a:hlinkClick r:id="rId7" tooltip="Digital data"/>
              </a:rPr>
              <a:t>digital</a:t>
            </a:r>
            <a:r>
              <a:rPr lang="en-US" dirty="0"/>
              <a:t> (i.e. computer-readable) format, in which the information is organized into </a:t>
            </a:r>
            <a:r>
              <a:rPr lang="en-US" dirty="0" smtClean="0">
                <a:hlinkClick r:id="rId8" tooltip="Bit"/>
              </a:rPr>
              <a:t>bits</a:t>
            </a:r>
            <a:r>
              <a:rPr lang="en-US" dirty="0" smtClean="0"/>
              <a:t>… The </a:t>
            </a:r>
            <a:r>
              <a:rPr lang="en-US" dirty="0"/>
              <a:t>result is called </a:t>
            </a:r>
            <a:r>
              <a:rPr lang="en-US" sz="2400" b="1" i="1" dirty="0">
                <a:hlinkClick r:id="rId7" tooltip="Digital data"/>
              </a:rPr>
              <a:t>digital</a:t>
            </a:r>
            <a:r>
              <a:rPr lang="en-US" sz="2400" b="1" i="1" dirty="0"/>
              <a:t> </a:t>
            </a:r>
            <a:r>
              <a:rPr lang="en-US" sz="2400" b="1" i="1" dirty="0">
                <a:hlinkClick r:id="rId9" tooltip="Group representation"/>
              </a:rPr>
              <a:t>representation</a:t>
            </a:r>
            <a:r>
              <a:rPr lang="en-US" dirty="0"/>
              <a:t> or, more specifically, a </a:t>
            </a:r>
            <a:r>
              <a:rPr lang="en-US" sz="2400" b="1" i="1" dirty="0">
                <a:hlinkClick r:id="rId10" tooltip="Digital image"/>
              </a:rPr>
              <a:t>digital image</a:t>
            </a:r>
            <a:r>
              <a:rPr lang="en-US" dirty="0"/>
              <a:t>, for the </a:t>
            </a:r>
            <a:r>
              <a:rPr lang="en-US" dirty="0" smtClean="0"/>
              <a:t>real </a:t>
            </a:r>
            <a:r>
              <a:rPr lang="en-US" sz="2800" b="1" dirty="0" smtClean="0"/>
              <a:t>object</a:t>
            </a:r>
            <a:r>
              <a:rPr lang="en-US" dirty="0" smtClean="0"/>
              <a:t>…[1, 2]</a:t>
            </a:r>
            <a:endParaRPr lang="de-DE" dirty="0"/>
          </a:p>
        </p:txBody>
      </p:sp>
      <p:sp>
        <p:nvSpPr>
          <p:cNvPr id="7" name="Pfeil nach rechts 6"/>
          <p:cNvSpPr/>
          <p:nvPr/>
        </p:nvSpPr>
        <p:spPr>
          <a:xfrm>
            <a:off x="2514600" y="4838700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822874" y="5310930"/>
            <a:ext cx="2225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“Real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0" name="Rechteck 9"/>
          <p:cNvSpPr/>
          <p:nvPr/>
        </p:nvSpPr>
        <p:spPr>
          <a:xfrm>
            <a:off x="6403827" y="5711807"/>
            <a:ext cx="2527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“Digital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3" name="Pfeil nach rechts 12"/>
          <p:cNvSpPr/>
          <p:nvPr/>
        </p:nvSpPr>
        <p:spPr>
          <a:xfrm>
            <a:off x="5892800" y="4838700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3972870" y="6226403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Converting…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3569475" y="3705219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Information of the Cat…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602899" y="3245640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Digital </a:t>
            </a:r>
            <a:r>
              <a:rPr lang="de-DE" b="1" dirty="0" err="1"/>
              <a:t>transformation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15452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3" grpId="0" animBg="1"/>
      <p:bldP spid="20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669" y="1545258"/>
            <a:ext cx="7785720" cy="625320"/>
          </a:xfrm>
        </p:spPr>
        <p:txBody>
          <a:bodyPr/>
          <a:lstStyle/>
          <a:p>
            <a:r>
              <a:rPr lang="en-US" dirty="0"/>
              <a:t>Examples of established </a:t>
            </a:r>
            <a:r>
              <a:rPr lang="en-US" dirty="0" err="1"/>
              <a:t>digitisation</a:t>
            </a:r>
            <a:r>
              <a:rPr lang="en-US" dirty="0"/>
              <a:t> or digital services today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31669" y="2248954"/>
            <a:ext cx="6370320" cy="39765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dirty="0" smtClean="0"/>
              <a:t>Email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smtClean="0"/>
              <a:t>E-</a:t>
            </a:r>
            <a:r>
              <a:rPr lang="de-DE" dirty="0"/>
              <a:t>C</a:t>
            </a:r>
            <a:r>
              <a:rPr lang="de-DE" dirty="0" smtClean="0"/>
              <a:t>ommerce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smtClean="0"/>
              <a:t>Navigation </a:t>
            </a:r>
            <a:r>
              <a:rPr lang="de-DE" dirty="0"/>
              <a:t>S</a:t>
            </a:r>
            <a:r>
              <a:rPr lang="de-DE" dirty="0" smtClean="0"/>
              <a:t>ystems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smtClean="0"/>
              <a:t>Streaming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Language </a:t>
            </a:r>
            <a:r>
              <a:rPr lang="de-DE" dirty="0" err="1" smtClean="0"/>
              <a:t>Assistants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407466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1282697"/>
            <a:ext cx="7785720" cy="625320"/>
          </a:xfrm>
        </p:spPr>
        <p:txBody>
          <a:bodyPr/>
          <a:lstStyle/>
          <a:p>
            <a:r>
              <a:rPr lang="en-US" dirty="0"/>
              <a:t>What is particularly important in </a:t>
            </a:r>
            <a:r>
              <a:rPr lang="en-US" dirty="0" err="1"/>
              <a:t>digitisation</a:t>
            </a:r>
            <a:r>
              <a:rPr lang="en-US" dirty="0" smtClean="0"/>
              <a:t>?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78060" y="2231537"/>
            <a:ext cx="8228880" cy="3976560"/>
          </a:xfrm>
        </p:spPr>
        <p:txBody>
          <a:bodyPr/>
          <a:lstStyle/>
          <a:p>
            <a:r>
              <a:rPr lang="en-US" dirty="0"/>
              <a:t>Form of the data are bits and </a:t>
            </a:r>
            <a:r>
              <a:rPr lang="en-US" dirty="0" smtClean="0"/>
              <a:t>bytes</a:t>
            </a:r>
          </a:p>
          <a:p>
            <a:r>
              <a:rPr lang="de-DE" dirty="0" smtClean="0"/>
              <a:t>Data </a:t>
            </a:r>
            <a:r>
              <a:rPr lang="de-DE" dirty="0" err="1"/>
              <a:t>exchange</a:t>
            </a:r>
            <a:r>
              <a:rPr lang="de-DE" dirty="0"/>
              <a:t> via a fast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smtClean="0"/>
              <a:t>Internet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r>
              <a:rPr lang="de-DE" dirty="0" smtClean="0"/>
              <a:t> Network</a:t>
            </a:r>
          </a:p>
          <a:p>
            <a:r>
              <a:rPr lang="en-US" dirty="0"/>
              <a:t>Computers and servers are required to process the </a:t>
            </a:r>
            <a:r>
              <a:rPr lang="en-US" dirty="0" smtClean="0"/>
              <a:t>data</a:t>
            </a:r>
          </a:p>
          <a:p>
            <a:r>
              <a:rPr lang="de-DE" dirty="0" smtClean="0"/>
              <a:t>Input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smtClean="0"/>
              <a:t>medium </a:t>
            </a:r>
            <a:r>
              <a:rPr lang="de-DE" dirty="0" err="1" smtClean="0"/>
              <a:t>are</a:t>
            </a:r>
            <a:r>
              <a:rPr lang="de-DE" dirty="0"/>
              <a:t> </a:t>
            </a:r>
            <a:r>
              <a:rPr lang="de-DE" dirty="0" err="1" smtClean="0"/>
              <a:t>smartphones</a:t>
            </a:r>
            <a:r>
              <a:rPr lang="de-DE" dirty="0"/>
              <a:t>, intelligent </a:t>
            </a:r>
            <a:r>
              <a:rPr lang="de-DE" dirty="0" err="1"/>
              <a:t>refrigerators</a:t>
            </a:r>
            <a:r>
              <a:rPr lang="de-DE" dirty="0"/>
              <a:t>,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cars</a:t>
            </a:r>
            <a:r>
              <a:rPr lang="de-DE" dirty="0"/>
              <a:t>, smart </a:t>
            </a:r>
            <a:r>
              <a:rPr lang="de-DE" dirty="0" err="1"/>
              <a:t>robots</a:t>
            </a:r>
            <a:r>
              <a:rPr lang="de-DE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205597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75212" y="2059076"/>
            <a:ext cx="8228880" cy="179285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Digitisation</a:t>
            </a:r>
            <a:r>
              <a:rPr lang="en-US" dirty="0"/>
              <a:t> is bringing with it so many major changes that it is seen as the new industrial revolution.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Industry </a:t>
            </a:r>
            <a:r>
              <a:rPr lang="en-US" dirty="0"/>
              <a:t>4.0 is commonly referred to as the fourth industrial </a:t>
            </a:r>
            <a:r>
              <a:rPr lang="en-US" dirty="0" smtClean="0"/>
              <a:t>revolution.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These revolutions and evolutions include</a:t>
            </a:r>
            <a:r>
              <a:rPr lang="en-US" dirty="0" smtClean="0"/>
              <a:t>:</a:t>
            </a:r>
            <a:endParaRPr lang="de-DE" dirty="0"/>
          </a:p>
          <a:p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053121" y="4400567"/>
            <a:ext cx="4572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Smart 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3D-Printer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AI </a:t>
            </a:r>
            <a:r>
              <a:rPr lang="de-DE" sz="1600" dirty="0"/>
              <a:t>(</a:t>
            </a:r>
            <a:r>
              <a:rPr lang="de-DE" sz="1600" dirty="0" err="1"/>
              <a:t>Artificial</a:t>
            </a:r>
            <a:r>
              <a:rPr lang="de-DE" sz="1600" dirty="0"/>
              <a:t> </a:t>
            </a:r>
            <a:r>
              <a:rPr lang="de-DE" sz="1600" dirty="0" err="1"/>
              <a:t>Intelligence</a:t>
            </a:r>
            <a:r>
              <a:rPr lang="de-DE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Blockchain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Crypto</a:t>
            </a:r>
            <a:r>
              <a:rPr lang="de-DE" sz="1600" dirty="0" smtClean="0"/>
              <a:t> </a:t>
            </a:r>
            <a:r>
              <a:rPr lang="de-DE" sz="1600" dirty="0" err="1" smtClean="0"/>
              <a:t>Currencies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Fintech</a:t>
            </a:r>
            <a:r>
              <a:rPr lang="de-DE" sz="1600" dirty="0" smtClean="0"/>
              <a:t> (Financial Technology)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Virtual Reality</a:t>
            </a:r>
            <a:endParaRPr lang="de-DE" sz="1600" dirty="0"/>
          </a:p>
        </p:txBody>
      </p:sp>
      <p:sp>
        <p:nvSpPr>
          <p:cNvPr id="5" name="Rechteck 4"/>
          <p:cNvSpPr/>
          <p:nvPr/>
        </p:nvSpPr>
        <p:spPr>
          <a:xfrm>
            <a:off x="631372" y="4406896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IoT</a:t>
            </a:r>
            <a:r>
              <a:rPr lang="de-DE" sz="1600" dirty="0"/>
              <a:t> (Internet </a:t>
            </a:r>
            <a:r>
              <a:rPr lang="de-DE" sz="1600" dirty="0" err="1"/>
              <a:t>of</a:t>
            </a:r>
            <a:r>
              <a:rPr lang="de-DE" sz="1600" dirty="0"/>
              <a:t> Things)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Cloud Computing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Big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Smart Home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Connected</a:t>
            </a:r>
            <a:r>
              <a:rPr lang="de-DE" sz="1600" dirty="0"/>
              <a:t>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Predictive</a:t>
            </a:r>
            <a:r>
              <a:rPr lang="de-DE" sz="1600" dirty="0"/>
              <a:t> </a:t>
            </a:r>
            <a:r>
              <a:rPr lang="de-DE" sz="1600" dirty="0" smtClean="0"/>
              <a:t>Maintenance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Smart </a:t>
            </a:r>
            <a:r>
              <a:rPr lang="de-DE" sz="1600" dirty="0" err="1" smtClean="0"/>
              <a:t>Energ</a:t>
            </a:r>
            <a:r>
              <a:rPr lang="de-DE" sz="1600" dirty="0" err="1"/>
              <a:t>y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842949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680" y="1393372"/>
            <a:ext cx="7785720" cy="1176497"/>
          </a:xfrm>
        </p:spPr>
        <p:txBody>
          <a:bodyPr/>
          <a:lstStyle/>
          <a:p>
            <a:r>
              <a:rPr lang="en-US" dirty="0"/>
              <a:t>Conversion of the real information into digital? How?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08" y="2788718"/>
            <a:ext cx="6548846" cy="318100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27908" y="578807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Industrial revolutions and future </a:t>
            </a:r>
            <a:r>
              <a:rPr lang="en-US" dirty="0" smtClean="0"/>
              <a:t>view [2]</a:t>
            </a:r>
            <a:endParaRPr lang="de-DE" dirty="0"/>
          </a:p>
        </p:txBody>
      </p:sp>
      <p:sp>
        <p:nvSpPr>
          <p:cNvPr id="6" name="Ellipse 5"/>
          <p:cNvSpPr/>
          <p:nvPr/>
        </p:nvSpPr>
        <p:spPr>
          <a:xfrm>
            <a:off x="6052457" y="5059680"/>
            <a:ext cx="1471748" cy="822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970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30" y="1245326"/>
            <a:ext cx="8627370" cy="492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96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968</Words>
  <Application>Microsoft Office PowerPoint</Application>
  <PresentationFormat>Bildschirmpräsentation (4:3)</PresentationFormat>
  <Paragraphs>179</Paragraphs>
  <Slides>23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23</vt:i4>
      </vt:variant>
    </vt:vector>
  </HeadingPairs>
  <TitlesOfParts>
    <vt:vector size="34" baseType="lpstr">
      <vt:lpstr>Arial</vt:lpstr>
      <vt:lpstr>Arial (Textkörper)</vt:lpstr>
      <vt:lpstr>Calibri</vt:lpstr>
      <vt:lpstr>DejaVu Sans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Definition of Digitalisation</vt:lpstr>
      <vt:lpstr>Examples of established digitisation or digital services today</vt:lpstr>
      <vt:lpstr>What is particularly important in digitisation?</vt:lpstr>
      <vt:lpstr>PowerPoint-Präsentation</vt:lpstr>
      <vt:lpstr>Conversion of the real information into digital? How?</vt:lpstr>
      <vt:lpstr>PowerPoint-Präsentation</vt:lpstr>
      <vt:lpstr>What is particularly important in cyber-physical systems (CPS)?</vt:lpstr>
      <vt:lpstr>They form the basis for fascinating perspectives of technical systems [3]:</vt:lpstr>
      <vt:lpstr>PowerPoint-Präsentation</vt:lpstr>
      <vt:lpstr>Acquisition and Control</vt:lpstr>
      <vt:lpstr>PowerPoint-Präsentation</vt:lpstr>
      <vt:lpstr>Lunch Break… see you soon…</vt:lpstr>
      <vt:lpstr>PowerPoint-Präsentation</vt:lpstr>
      <vt:lpstr>PowerPoint-Präsentation</vt:lpstr>
      <vt:lpstr>PowerPoint-Präsentation</vt:lpstr>
      <vt:lpstr>Opens different possibilities:</vt:lpstr>
      <vt:lpstr>How can we work together in the future?</vt:lpstr>
      <vt:lpstr>What is GitHub?</vt:lpstr>
      <vt:lpstr>Software Publications</vt:lpstr>
      <vt:lpstr>PowerPoint-Präsentation</vt:lpstr>
    </vt:vector>
  </TitlesOfParts>
  <Company>Hochschule  Karlsruhe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scfi0001</dc:creator>
  <dc:description/>
  <cp:lastModifiedBy>Ferhat</cp:lastModifiedBy>
  <cp:revision>2327</cp:revision>
  <cp:lastPrinted>2019-01-14T15:12:12Z</cp:lastPrinted>
  <dcterms:created xsi:type="dcterms:W3CDTF">2010-11-26T16:10:18Z</dcterms:created>
  <dcterms:modified xsi:type="dcterms:W3CDTF">2019-01-15T16:44:54Z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Hochschule  Karlsruhe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18</vt:i4>
  </property>
</Properties>
</file>